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77" r:id="rId2"/>
    <p:sldId id="279" r:id="rId3"/>
    <p:sldId id="257" r:id="rId4"/>
    <p:sldId id="258" r:id="rId5"/>
    <p:sldId id="259" r:id="rId6"/>
    <p:sldId id="329" r:id="rId7"/>
    <p:sldId id="280" r:id="rId8"/>
    <p:sldId id="278" r:id="rId9"/>
    <p:sldId id="282" r:id="rId10"/>
    <p:sldId id="331" r:id="rId11"/>
    <p:sldId id="273" r:id="rId12"/>
    <p:sldId id="261" r:id="rId13"/>
    <p:sldId id="286" r:id="rId14"/>
    <p:sldId id="285" r:id="rId15"/>
    <p:sldId id="313" r:id="rId16"/>
    <p:sldId id="262" r:id="rId17"/>
    <p:sldId id="330" r:id="rId18"/>
    <p:sldId id="274" r:id="rId19"/>
    <p:sldId id="264" r:id="rId20"/>
    <p:sldId id="270" r:id="rId21"/>
    <p:sldId id="332" r:id="rId22"/>
    <p:sldId id="288" r:id="rId23"/>
    <p:sldId id="289" r:id="rId24"/>
    <p:sldId id="290" r:id="rId25"/>
    <p:sldId id="336" r:id="rId26"/>
    <p:sldId id="335" r:id="rId27"/>
    <p:sldId id="337" r:id="rId28"/>
    <p:sldId id="325" r:id="rId29"/>
    <p:sldId id="326" r:id="rId30"/>
    <p:sldId id="328" r:id="rId31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Museo Sans Cyrl 700" panose="02000000000000000000" charset="-52"/>
      <p:bold r:id="rId38"/>
      <p:boldItalic r:id="rId39"/>
    </p:embeddedFont>
    <p:embeddedFont>
      <p:font typeface="Museo Sans Cyrl 300" panose="02000000000000000000" charset="-52"/>
      <p:regular r:id="rId40"/>
      <p:italic r:id="rId4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680" autoAdjust="0"/>
    <p:restoredTop sz="90247" autoAdjust="0"/>
  </p:normalViewPr>
  <p:slideViewPr>
    <p:cSldViewPr snapToGrid="0">
      <p:cViewPr varScale="1">
        <p:scale>
          <a:sx n="66" d="100"/>
          <a:sy n="66" d="100"/>
        </p:scale>
        <p:origin x="1020" y="7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100" d="100"/>
          <a:sy n="100" d="100"/>
        </p:scale>
        <p:origin x="2382" y="84"/>
      </p:cViewPr>
      <p:guideLst/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21851764449253E-3"/>
          <c:y val="1.2433055667677899E-2"/>
          <c:w val="0.97927890558242603"/>
          <c:h val="0.9875669443323219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Series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02DD-460A-9CC4-B5796B5B82A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02DD-460A-9CC4-B5796B5B82A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02DD-460A-9CC4-B5796B5B82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2000" b="1" i="0" u="none" strike="noStrike" kern="1200" baseline="0">
                    <a:solidFill>
                      <a:schemeClr val="bg1"/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Sheet1!$A$2:$A$4</c:f>
              <c:strCache>
                <c:ptCount val="3"/>
                <c:pt idx="0">
                  <c:v>Не заходят на страницу ребенка в соцсетях</c:v>
                </c:pt>
                <c:pt idx="1">
                  <c:v>Встречали настораживающий контент</c:v>
                </c:pt>
                <c:pt idx="2">
                  <c:v>Не встречали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0.23</c:v>
                </c:pt>
                <c:pt idx="1">
                  <c:v>0.24</c:v>
                </c:pt>
                <c:pt idx="2">
                  <c:v>0.44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2DD-460A-9CC4-B5796B5B82A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260"/>
        <c:holeSize val="60"/>
      </c:doughnutChart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8398-49CD-AF93-609C76A4033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Sheet1!$A$2:$A$7</c:f>
              <c:numCache>
                <c:formatCode>General</c:formatCode>
                <c:ptCount val="6"/>
              </c:numCache>
            </c:numRef>
          </c:cat>
          <c:val>
            <c:numRef>
              <c:f>Sheet1!$B$2:$B$7</c:f>
              <c:numCache>
                <c:formatCode>0%</c:formatCode>
                <c:ptCount val="6"/>
                <c:pt idx="0">
                  <c:v>0.02</c:v>
                </c:pt>
                <c:pt idx="1">
                  <c:v>0.04</c:v>
                </c:pt>
                <c:pt idx="2">
                  <c:v>0.08</c:v>
                </c:pt>
                <c:pt idx="3">
                  <c:v>0</c:v>
                </c:pt>
                <c:pt idx="4">
                  <c:v>0.69</c:v>
                </c:pt>
                <c:pt idx="5">
                  <c:v>0.19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03-4BF7-AC95-136F343623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8071296"/>
        <c:axId val="58077184"/>
      </c:barChart>
      <c:catAx>
        <c:axId val="58071296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8077184"/>
        <c:crosses val="autoZero"/>
        <c:auto val="0"/>
        <c:lblAlgn val="ctr"/>
        <c:lblOffset val="100"/>
        <c:tickMarkSkip val="1"/>
        <c:noMultiLvlLbl val="0"/>
      </c:catAx>
      <c:valAx>
        <c:axId val="58077184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580712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0.107486340588701"/>
          <c:w val="1"/>
          <c:h val="0.86097694786946799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Column1</c:v>
                </c:pt>
              </c:strCache>
            </c:strRef>
          </c:tx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3"/>
              <c:layout>
                <c:manualLayout>
                  <c:x val="2.7780277239703399E-2"/>
                  <c:y val="1.1704722621483301E-6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D456-41E9-8E3F-35D5FEBD40F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19050" rIns="38100" bIns="19050" anchor="ctr" anchorCtr="1">
                <a:spAutoFit/>
              </a:bodyPr>
              <a:lstStyle/>
              <a:p>
                <a:pPr>
                  <a:defRPr sz="1400" b="1" i="0" u="none" strike="noStrike" kern="1200" baseline="0">
                    <a:solidFill>
                      <a:schemeClr val="accent6">
                        <a:lumMod val="60000"/>
                        <a:lumOff val="4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layout/>
                <c15:showLeaderLines val="1"/>
                <c15:leaderLines>
                  <c:spPr>
                    <a:ln w="9525" cap="flat" cmpd="sng" algn="ctr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0.06</c:v>
                </c:pt>
                <c:pt idx="1">
                  <c:v>0.09</c:v>
                </c:pt>
                <c:pt idx="2">
                  <c:v>0.16</c:v>
                </c:pt>
                <c:pt idx="3">
                  <c:v>0.01</c:v>
                </c:pt>
                <c:pt idx="4">
                  <c:v>0.71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D456-41E9-8E3F-35D5FEBD40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2132480"/>
        <c:axId val="72134016"/>
      </c:barChart>
      <c:catAx>
        <c:axId val="72132480"/>
        <c:scaling>
          <c:orientation val="maxMin"/>
        </c:scaling>
        <c:delete val="0"/>
        <c:axPos val="l"/>
        <c:numFmt formatCode="@" sourceLinked="0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134016"/>
        <c:crosses val="autoZero"/>
        <c:auto val="0"/>
        <c:lblAlgn val="ctr"/>
        <c:lblOffset val="100"/>
        <c:tickMarkSkip val="1"/>
        <c:noMultiLvlLbl val="0"/>
      </c:catAx>
      <c:valAx>
        <c:axId val="72134016"/>
        <c:scaling>
          <c:orientation val="minMax"/>
        </c:scaling>
        <c:delete val="1"/>
        <c:axPos val="t"/>
        <c:numFmt formatCode="0%" sourceLinked="1"/>
        <c:majorTickMark val="out"/>
        <c:minorTickMark val="none"/>
        <c:tickLblPos val="nextTo"/>
        <c:crossAx val="721324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33FEE78-6341-4FD9-9048-3EFA269676A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8E817C6-6982-4857-BA50-527CD1F1516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AEF72E-3D8F-4615-BBC7-F02FE01D559B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15930BC-4C28-4D10-8AB2-9B7FFC45910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8F8AFE-1F0E-4B85-A3FA-62BD65B9CED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8EB3CE-870D-452B-A498-71C335966E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5846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A4833DE-B743-4AD4-A570-E7294B96614A}" type="datetimeFigureOut">
              <a:rPr lang="ru-RU" smtClean="0"/>
              <a:t>02.10.2024</a:t>
            </a:fld>
            <a:endParaRPr lang="ru-R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CEB91D-D5B9-4200-90C6-093FF50341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9756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62306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07020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9A114B-FC60-47EC-8308-216CF28CF657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187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aseline="0" dirty="0"/>
              <a:t>Если для взрослого человека публикуемый им контент на его совести, то дети, которые в силу возраста не очень осознают границы и последствия, могут совершать ошибки, а родители просто могут упустить из виду то, что публикует ребёнок.</a:t>
            </a:r>
          </a:p>
          <a:p>
            <a:endParaRPr lang="ru-RU" dirty="0"/>
          </a:p>
          <a:p>
            <a:r>
              <a:rPr lang="ru-RU" dirty="0"/>
              <a:t>Дети и подростки вообще в целом</a:t>
            </a:r>
            <a:r>
              <a:rPr lang="ru-RU" baseline="0" dirty="0"/>
              <a:t> являются активными пользователями социальных сетей.</a:t>
            </a:r>
          </a:p>
          <a:p>
            <a:r>
              <a:rPr lang="ru-RU" baseline="0" dirty="0"/>
              <a:t>У многих детей есть аккаунты в разных социальных сетях. И количество контента, который они </a:t>
            </a:r>
            <a:r>
              <a:rPr lang="ru-RU" baseline="0" dirty="0" err="1"/>
              <a:t>генерят</a:t>
            </a:r>
            <a:r>
              <a:rPr lang="ru-RU" baseline="0" dirty="0"/>
              <a:t> на своих страничках не всегда получается проконтролировать в полной мере.</a:t>
            </a:r>
          </a:p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C29269-630A-41F7-BB76-69FE4BD5EA08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06983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Общие слова про совместное</a:t>
            </a:r>
            <a:r>
              <a:rPr lang="ru-RU" baseline="0" dirty="0" smtClean="0"/>
              <a:t> пособие – его новизна и уникальность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9376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На примере пособия для 7го класса – основы, все разделы с заданиями.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97774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Объяснения</a:t>
            </a:r>
            <a:r>
              <a:rPr lang="ru-RU" baseline="0" dirty="0" smtClean="0"/>
              <a:t> что есть иллюстрации, задания для проектной деятельности, много практики</a:t>
            </a:r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8CEB91D-D5B9-4200-90C6-093FF5034196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5704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2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5"/>
            <a:ext cx="11345562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5"/>
            <a:ext cx="11345562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64373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A797B70F-5AAF-442F-858C-1104061FD77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23219" y="6047747"/>
            <a:ext cx="11345562" cy="95716"/>
          </a:xfrm>
          <a:prstGeom prst="rect">
            <a:avLst/>
          </a:prstGeom>
        </p:spPr>
      </p:pic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72473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7FA47-3DE4-4FA0-9BB4-6A1F86400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349736"/>
            <a:ext cx="11345562" cy="477054"/>
          </a:xfrm>
        </p:spPr>
        <p:txBody>
          <a:bodyPr/>
          <a:lstStyle>
            <a:lvl1pPr>
              <a:defRPr sz="2500" b="1"/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162146-B497-4530-98D4-5A5838D9030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323165"/>
          </a:xfr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500"/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Footer Placeholder 3">
            <a:extLst>
              <a:ext uri="{FF2B5EF4-FFF2-40B4-BE49-F238E27FC236}">
                <a16:creationId xmlns:a16="http://schemas.microsoft.com/office/drawing/2014/main" id="{0C55EC98-65B0-4579-825D-245F146096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02640" y="6374279"/>
            <a:ext cx="4114800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r>
              <a:rPr lang="ru-RU" dirty="0"/>
              <a:t>Взрослые и дети в цифровом мире</a:t>
            </a:r>
          </a:p>
        </p:txBody>
      </p:sp>
      <p:sp>
        <p:nvSpPr>
          <p:cNvPr id="19" name="Slide Number Placeholder 4">
            <a:extLst>
              <a:ext uri="{FF2B5EF4-FFF2-40B4-BE49-F238E27FC236}">
                <a16:creationId xmlns:a16="http://schemas.microsoft.com/office/drawing/2014/main" id="{823B6F98-E7CB-49D0-B540-17898C6F6C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23219" y="6374279"/>
            <a:ext cx="379421" cy="267970"/>
          </a:xfrm>
          <a:prstGeom prst="rect">
            <a:avLst/>
          </a:prstGeom>
        </p:spPr>
        <p:txBody>
          <a:bodyPr vert="horz" lIns="0" tIns="45720" rIns="0" bIns="45720" rtlCol="0" anchor="ctr"/>
          <a:lstStyle>
            <a:lvl1pPr algn="l">
              <a:defRPr sz="1000">
                <a:solidFill>
                  <a:schemeClr val="bg2"/>
                </a:solidFill>
              </a:defRPr>
            </a:lvl1pPr>
          </a:lstStyle>
          <a:p>
            <a:fld id="{CE652B60-3086-4BD3-8E82-9D00790DFF71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56D83CD6-6222-45A0-A0A5-4CFB4BD6929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31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423334" y="6421697"/>
            <a:ext cx="168276" cy="168276"/>
          </a:xfrm>
          <a:prstGeom prst="ellipse">
            <a:avLst/>
          </a:prstGeom>
          <a:solidFill>
            <a:srgbClr val="0A43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400"/>
          </a:p>
        </p:txBody>
      </p:sp>
      <p:sp>
        <p:nvSpPr>
          <p:cNvPr id="8" name="Объект 7"/>
          <p:cNvSpPr>
            <a:spLocks noGrp="1"/>
          </p:cNvSpPr>
          <p:nvPr>
            <p:ph sz="quarter" idx="10" hasCustomPrompt="1"/>
          </p:nvPr>
        </p:nvSpPr>
        <p:spPr>
          <a:xfrm>
            <a:off x="547515" y="2406651"/>
            <a:ext cx="5812384" cy="1749231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733" b="1" baseline="0">
                <a:latin typeface="+mj-lt"/>
              </a:defRPr>
            </a:lvl1pPr>
          </a:lstStyle>
          <a:p>
            <a:pPr lvl="0"/>
            <a:r>
              <a:rPr lang="en-US" dirty="0"/>
              <a:t>WHO WE ARE,</a:t>
            </a:r>
          </a:p>
          <a:p>
            <a:pPr lvl="0"/>
            <a:r>
              <a:rPr lang="en-US" dirty="0"/>
              <a:t>WHAT WE DO,</a:t>
            </a:r>
            <a:endParaRPr lang="ru-RU" dirty="0"/>
          </a:p>
          <a:p>
            <a:pPr lvl="0"/>
            <a:r>
              <a:rPr lang="en-US" dirty="0"/>
              <a:t>WHAT MATTERS TO US</a:t>
            </a:r>
            <a:endParaRPr lang="ru-RU" dirty="0"/>
          </a:p>
        </p:txBody>
      </p:sp>
      <p:sp>
        <p:nvSpPr>
          <p:cNvPr id="10" name="Объект 7"/>
          <p:cNvSpPr>
            <a:spLocks noGrp="1"/>
          </p:cNvSpPr>
          <p:nvPr>
            <p:ph sz="quarter" idx="11" hasCustomPrompt="1"/>
          </p:nvPr>
        </p:nvSpPr>
        <p:spPr>
          <a:xfrm>
            <a:off x="547515" y="4389176"/>
            <a:ext cx="5812384" cy="699659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67" b="0" i="1" baseline="0">
                <a:latin typeface="+mj-lt"/>
              </a:defRPr>
            </a:lvl1pPr>
          </a:lstStyle>
          <a:p>
            <a:pPr lvl="0"/>
            <a:r>
              <a:rPr lang="en-US" dirty="0"/>
              <a:t>Secondary text area</a:t>
            </a:r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B98F6F-ACD5-47F1-B7EB-D83459BC61D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lum bright="10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4800" y="6374279"/>
            <a:ext cx="1223981" cy="26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7663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3AF802D-B045-4B66-920F-A8A8193431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3219" y="570905"/>
            <a:ext cx="11345563" cy="707886"/>
          </a:xfrm>
        </p:spPr>
        <p:txBody>
          <a:bodyPr wrap="square" anchor="t" anchorCtr="0">
            <a:spAutoFit/>
          </a:bodyPr>
          <a:lstStyle>
            <a:lvl1pPr algn="l">
              <a:lnSpc>
                <a:spcPct val="100000"/>
              </a:lnSpc>
              <a:defRPr sz="4000" b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C99333D-BD11-4BBA-BB5E-263DFD1EC3E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3219" y="1197956"/>
            <a:ext cx="11345563" cy="477054"/>
          </a:xfrm>
        </p:spPr>
        <p:txBody>
          <a:bodyPr wrap="square">
            <a:spAutoFit/>
          </a:bodyPr>
          <a:lstStyle>
            <a:lvl1pPr marL="0" indent="0" algn="l">
              <a:buNone/>
              <a:defRPr sz="2500" b="1" cap="all" baseline="0">
                <a:latin typeface="+mj-lt"/>
              </a:defRPr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  <a:endParaRPr lang="ru-RU" dirty="0"/>
          </a:p>
        </p:txBody>
      </p:sp>
      <p:sp>
        <p:nvSpPr>
          <p:cNvPr id="13" name="Picture Placeholder 12">
            <a:extLst>
              <a:ext uri="{FF2B5EF4-FFF2-40B4-BE49-F238E27FC236}">
                <a16:creationId xmlns:a16="http://schemas.microsoft.com/office/drawing/2014/main" id="{5818713D-E8ED-4B14-A14A-A6FA6DCEA25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23220" y="1781176"/>
            <a:ext cx="11345563" cy="4418013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0628282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/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938302C3-A338-469A-89FD-12B4461A3B55}" type="datetimeFigureOut">
              <a:rPr lang="ru-RU" smtClean="0"/>
              <a:pPr/>
              <a:t>02.10.2024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601653" y="6557815"/>
            <a:ext cx="3860800" cy="195051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2003" y="6557815"/>
            <a:ext cx="365755" cy="195051"/>
          </a:xfrm>
          <a:prstGeom prst="rect">
            <a:avLst/>
          </a:prstGeom>
        </p:spPr>
        <p:txBody>
          <a:bodyPr/>
          <a:lstStyle/>
          <a:p>
            <a:fld id="{6190B360-2F0C-48AA-9051-4212E4D5129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16009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3E067E-1DBB-4145-9D45-5CCC6F2B8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9100" y="365125"/>
            <a:ext cx="11353800" cy="477054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/>
          <a:p>
            <a:r>
              <a:rPr lang="en-US" dirty="0"/>
              <a:t>Click to edit Master title style</a:t>
            </a:r>
            <a:endParaRPr lang="ru-RU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A54A47D-9C25-4798-A693-50604E7435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3219" y="1088740"/>
            <a:ext cx="11353800" cy="53285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78777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hf hd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00" b="1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9.png"/><Relationship Id="rId7" Type="http://schemas.openxmlformats.org/officeDocument/2006/relationships/image" Target="../media/image34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emf"/><Relationship Id="rId5" Type="http://schemas.openxmlformats.org/officeDocument/2006/relationships/image" Target="../media/image32.emf"/><Relationship Id="rId4" Type="http://schemas.openxmlformats.org/officeDocument/2006/relationships/image" Target="../media/image11.svg"/><Relationship Id="rId9" Type="http://schemas.openxmlformats.org/officeDocument/2006/relationships/image" Target="../media/image36.e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9.png"/><Relationship Id="rId4" Type="http://schemas.openxmlformats.org/officeDocument/2006/relationships/image" Target="../media/image38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3.png"/><Relationship Id="rId5" Type="http://schemas.openxmlformats.org/officeDocument/2006/relationships/image" Target="../media/image42.jpg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chart" Target="../charts/chart1.xml"/><Relationship Id="rId2" Type="http://schemas.openxmlformats.org/officeDocument/2006/relationships/image" Target="../media/image47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6.emf"/><Relationship Id="rId5" Type="http://schemas.openxmlformats.org/officeDocument/2006/relationships/image" Target="../media/image48.emf"/><Relationship Id="rId4" Type="http://schemas.openxmlformats.org/officeDocument/2006/relationships/image" Target="../media/image11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emf"/><Relationship Id="rId7" Type="http://schemas.openxmlformats.org/officeDocument/2006/relationships/image" Target="../media/image53.emf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emf"/><Relationship Id="rId5" Type="http://schemas.openxmlformats.org/officeDocument/2006/relationships/image" Target="../media/image51.emf"/><Relationship Id="rId4" Type="http://schemas.openxmlformats.org/officeDocument/2006/relationships/image" Target="../media/image50.e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e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hyperlink" Target="https://vk.com/support?act=faq&amp;q=%D0%BF%D1%80%D0%B8%D0%B2%D0%B0%D1%82%D0%BD%D0%BE%D1%81%D1%82%D1%8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support.google.com/youtube/answer/174084?co=GENIE.Platform=Desktop&amp;hl=ru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support.google.com/websearch/answer/510?co=GENIE.Platform=Desktop&amp;hl=ru" TargetMode="External"/><Relationship Id="rId2" Type="http://schemas.openxmlformats.org/officeDocument/2006/relationships/hyperlink" Target="https://yandex.ru/support/search/additional-features/adult-filter.html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6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7" Type="http://schemas.openxmlformats.org/officeDocument/2006/relationships/image" Target="../media/image11.sv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9.png"/><Relationship Id="rId4" Type="http://schemas.openxmlformats.org/officeDocument/2006/relationships/hyperlink" Target="https://kids.kaspersky.ru/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emf"/><Relationship Id="rId3" Type="http://schemas.openxmlformats.org/officeDocument/2006/relationships/image" Target="../media/image11.emf"/><Relationship Id="rId7" Type="http://schemas.openxmlformats.org/officeDocument/2006/relationships/image" Target="../media/image15.emf"/><Relationship Id="rId12" Type="http://schemas.openxmlformats.org/officeDocument/2006/relationships/image" Target="../media/image19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emf"/><Relationship Id="rId11" Type="http://schemas.openxmlformats.org/officeDocument/2006/relationships/image" Target="../media/image18.emf"/><Relationship Id="rId5" Type="http://schemas.openxmlformats.org/officeDocument/2006/relationships/image" Target="../media/image13.emf"/><Relationship Id="rId10" Type="http://schemas.openxmlformats.org/officeDocument/2006/relationships/image" Target="../media/image17.emf"/><Relationship Id="rId4" Type="http://schemas.openxmlformats.org/officeDocument/2006/relationships/image" Target="../media/image12.emf"/><Relationship Id="rId9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svg"/><Relationship Id="rId3" Type="http://schemas.openxmlformats.org/officeDocument/2006/relationships/image" Target="../media/image20.emf"/><Relationship Id="rId7" Type="http://schemas.openxmlformats.org/officeDocument/2006/relationships/image" Target="../media/image23.png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6.emf"/><Relationship Id="rId9" Type="http://schemas.openxmlformats.org/officeDocument/2006/relationships/image" Target="../media/image2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72ABA0-87F1-4772-8396-96B0C320A6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5590" y="314849"/>
            <a:ext cx="10780306" cy="1077218"/>
          </a:xfrm>
        </p:spPr>
        <p:txBody>
          <a:bodyPr/>
          <a:lstStyle/>
          <a:p>
            <a:r>
              <a:rPr lang="ru-RU" sz="3200" b="0" dirty="0" smtClean="0"/>
              <a:t>Учителя, родители и дети в цифровом пространстве</a:t>
            </a:r>
            <a:endParaRPr lang="ru-RU" sz="3200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963BF593-62EB-4512-B430-AC4878531B5F}"/>
              </a:ext>
            </a:extLst>
          </p:cNvPr>
          <p:cNvGrpSpPr/>
          <p:nvPr/>
        </p:nvGrpSpPr>
        <p:grpSpPr>
          <a:xfrm>
            <a:off x="1055913" y="1884509"/>
            <a:ext cx="9145325" cy="3585323"/>
            <a:chOff x="423219" y="1756438"/>
            <a:chExt cx="11345562" cy="4387025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F18F53B-AD4B-44A7-9D77-EED304036C1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9359" y="1756438"/>
              <a:ext cx="9673281" cy="4300835"/>
            </a:xfrm>
            <a:prstGeom prst="rect">
              <a:avLst/>
            </a:prstGeom>
          </p:spPr>
        </p:pic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5823F53E-D691-46D2-9138-C3B2641CD6F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423219" y="6047747"/>
              <a:ext cx="11345562" cy="9571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84413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smtClean="0"/>
              <a:t>Веб серфинг: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92433"/>
            <a:ext cx="8230924" cy="5339923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</a:t>
            </a:r>
            <a:r>
              <a:rPr lang="ru-RU" sz="1800" dirty="0"/>
              <a:t>Разделитесь на группы по 3 – 4 человека. Распределите по два сервиса из предложенных ниже на каждую группу. Найдите в интернете всю возможную информацию о </a:t>
            </a:r>
            <a:r>
              <a:rPr lang="ru-RU" sz="1800" dirty="0" err="1"/>
              <a:t>фишинговых</a:t>
            </a:r>
            <a:r>
              <a:rPr lang="ru-RU" sz="1800" dirty="0"/>
              <a:t> атаках, нацеленных на пользователей этих организаций: скриншоты настоящих сайтов, что из себя представляет компания, для чего </a:t>
            </a:r>
            <a:r>
              <a:rPr lang="ru-RU" sz="1800" dirty="0" err="1"/>
              <a:t>фишерам</a:t>
            </a:r>
            <a:r>
              <a:rPr lang="ru-RU" sz="1800" dirty="0"/>
              <a:t> нужно проводить на нее атаки, скриншоты сайтов-подделок, статистика (например, какое место эта компания занимает среди атакуемых </a:t>
            </a:r>
            <a:r>
              <a:rPr lang="ru-RU" sz="1800" dirty="0" err="1"/>
              <a:t>фишерами</a:t>
            </a:r>
            <a:r>
              <a:rPr lang="ru-RU" sz="1800" dirty="0"/>
              <a:t>), истории пользователей и как организация старается защищать своих пользователей от мошенников). На основе полученного материала расскажите о выбранных вашей группой двух организациях, на чьих пользователей часто проводятся </a:t>
            </a:r>
            <a:r>
              <a:rPr lang="ru-RU" sz="1800" dirty="0" err="1"/>
              <a:t>фишинговые</a:t>
            </a:r>
            <a:r>
              <a:rPr lang="ru-RU" sz="1800" dirty="0"/>
              <a:t> атаки, в удобном для вас формате – презентация, рисунки на </a:t>
            </a:r>
            <a:r>
              <a:rPr lang="ru-RU" sz="1800" dirty="0" err="1"/>
              <a:t>флипчарте</a:t>
            </a:r>
            <a:r>
              <a:rPr lang="ru-RU" sz="1800" dirty="0"/>
              <a:t> или на обычных листах А4:</a:t>
            </a:r>
          </a:p>
          <a:p>
            <a:endParaRPr lang="ru-RU" sz="1800" dirty="0" smtClean="0"/>
          </a:p>
          <a:p>
            <a:r>
              <a:rPr lang="en-US" sz="1800" dirty="0" smtClean="0"/>
              <a:t>Facebook</a:t>
            </a:r>
            <a:endParaRPr lang="ru-RU" sz="1800" dirty="0"/>
          </a:p>
          <a:p>
            <a:r>
              <a:rPr lang="en-US" sz="1800" dirty="0" err="1"/>
              <a:t>Vkontakte</a:t>
            </a:r>
            <a:endParaRPr lang="ru-RU" sz="1800" dirty="0"/>
          </a:p>
          <a:p>
            <a:r>
              <a:rPr lang="en-US" sz="1800" dirty="0"/>
              <a:t>Booking</a:t>
            </a:r>
            <a:endParaRPr lang="ru-RU" sz="1800" dirty="0"/>
          </a:p>
          <a:p>
            <a:r>
              <a:rPr lang="en-US" sz="1800" dirty="0" err="1"/>
              <a:t>Aliexpress</a:t>
            </a:r>
            <a:endParaRPr lang="ru-RU" sz="1800" dirty="0"/>
          </a:p>
          <a:p>
            <a:r>
              <a:rPr lang="en-US" sz="1800" dirty="0"/>
              <a:t>Google</a:t>
            </a:r>
            <a:endParaRPr lang="ru-RU" sz="1800" dirty="0"/>
          </a:p>
          <a:p>
            <a:r>
              <a:rPr lang="ru-RU" dirty="0" smtClean="0"/>
              <a:t>…..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811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</p:spTree>
    <p:extLst>
      <p:ext uri="{BB962C8B-B14F-4D97-AF65-F5344CB8AC3E}">
        <p14:creationId xmlns:p14="http://schemas.microsoft.com/office/powerpoint/2010/main" val="107932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2C3DFFAE-9CC2-472F-A76C-532C421E8223}"/>
              </a:ext>
            </a:extLst>
          </p:cNvPr>
          <p:cNvGrpSpPr/>
          <p:nvPr/>
        </p:nvGrpSpPr>
        <p:grpSpPr>
          <a:xfrm>
            <a:off x="6615019" y="1395851"/>
            <a:ext cx="5171040" cy="4748146"/>
            <a:chOff x="6694586" y="1395851"/>
            <a:chExt cx="5171040" cy="4748146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83B8DC3C-2BC1-47BB-9236-6C2F6F1F4FD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25448" y="1395851"/>
              <a:ext cx="4909316" cy="4658229"/>
            </a:xfrm>
            <a:prstGeom prst="rect">
              <a:avLst/>
            </a:prstGeom>
          </p:spPr>
        </p:pic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3B16B5CC-32AD-4247-9C83-1C5E3D87AE7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0D5CF43-FB4E-43EB-9B2A-968BBD7141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E4E58C-3D0A-4988-BC7A-72C72571D9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7426981" cy="553998"/>
          </a:xfrm>
          <a:noFill/>
        </p:spPr>
        <p:txBody>
          <a:bodyPr/>
          <a:lstStyle/>
          <a:p>
            <a:r>
              <a:rPr lang="ru-RU" dirty="0"/>
              <a:t>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  <a:r>
              <a:rPr lang="ru-RU" dirty="0"/>
              <a:t> детей в младшей школе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уже</a:t>
            </a:r>
            <a:r>
              <a:rPr lang="ru-RU" dirty="0"/>
              <a:t> есть страница в соцсетях.</a:t>
            </a:r>
          </a:p>
          <a:p>
            <a:r>
              <a:rPr lang="ru-RU" dirty="0"/>
              <a:t>Среди старшеклассников этот показатель возрастает до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97%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77002F-2620-47C6-9389-DC4D7B040F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12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4F34D8EF-E184-4609-84A5-62BF031C6B30}"/>
              </a:ext>
            </a:extLst>
          </p:cNvPr>
          <p:cNvSpPr txBox="1">
            <a:spLocks/>
          </p:cNvSpPr>
          <p:nvPr/>
        </p:nvSpPr>
        <p:spPr>
          <a:xfrm>
            <a:off x="1040881" y="16459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70% </a:t>
            </a:r>
            <a:r>
              <a:rPr lang="ru-RU" dirty="0"/>
              <a:t>школьников получают приглашения дружить от незнакомых людей.</a:t>
            </a:r>
          </a:p>
          <a:p>
            <a:r>
              <a:rPr lang="ru-RU" dirty="0"/>
              <a:t>При этом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18%</a:t>
            </a:r>
            <a:r>
              <a:rPr lang="ru-RU" dirty="0"/>
              <a:t> школьников получают приглашения от незнакомых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взрослых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11763D96-F8DF-4B0C-9908-192E3D9DD692}"/>
              </a:ext>
            </a:extLst>
          </p:cNvPr>
          <p:cNvSpPr txBox="1">
            <a:spLocks/>
          </p:cNvSpPr>
          <p:nvPr/>
        </p:nvSpPr>
        <p:spPr>
          <a:xfrm>
            <a:off x="1120119" y="2331720"/>
            <a:ext cx="74269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Количество детей, получающих </a:t>
            </a:r>
            <a:r>
              <a:rPr lang="ru-RU" dirty="0" smtClean="0"/>
              <a:t>приглашения от </a:t>
            </a:r>
            <a:r>
              <a:rPr lang="ru-RU" dirty="0"/>
              <a:t>незнакомых взрослых,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резко</a:t>
            </a:r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возрастает </a:t>
            </a:r>
            <a:r>
              <a:rPr lang="ru-RU" dirty="0"/>
              <a:t>в возрасте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/>
              <a:t>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A07700BD-C0C8-4A3E-93C3-F27FB2DCC04C}"/>
              </a:ext>
            </a:extLst>
          </p:cNvPr>
          <p:cNvSpPr txBox="1">
            <a:spLocks/>
          </p:cNvSpPr>
          <p:nvPr/>
        </p:nvSpPr>
        <p:spPr>
          <a:xfrm>
            <a:off x="1120119" y="3017520"/>
            <a:ext cx="5382281" cy="553998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школьник имел опыт встречи с людьми, с которыми он/она познакомился в соцсетях.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9677054F-A163-4FA7-A5AE-0930EB13493F}"/>
              </a:ext>
            </a:extLst>
          </p:cNvPr>
          <p:cNvSpPr txBox="1">
            <a:spLocks/>
          </p:cNvSpPr>
          <p:nvPr/>
        </p:nvSpPr>
        <p:spPr>
          <a:xfrm>
            <a:off x="1120119" y="3703320"/>
            <a:ext cx="5242581" cy="1015663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21% </a:t>
            </a:r>
            <a:r>
              <a:rPr lang="ru-RU" dirty="0"/>
              <a:t>школьников имеют друзей/одноклассников, которые смотрят или постят жестокие видео или записи. При этом чаще всего о таких в своем окружении говорят дети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A155AE9-FBD2-4636-BB7B-F4F46393850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153" y="998876"/>
            <a:ext cx="524728" cy="4320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176374E-F57E-46B9-BBA4-3E8A59F16B7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96" y="1665626"/>
            <a:ext cx="527885" cy="474957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0AC1797-CE7F-4EEB-8824-FAEFE7417FDD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2380001"/>
            <a:ext cx="461123" cy="474957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3CC9F38-A514-40CF-B3A0-1AF1D1381F0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087877"/>
            <a:ext cx="461123" cy="41175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5E236A4A-8519-49E1-A6C2-82EED5E568E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3783201"/>
            <a:ext cx="470726" cy="475200"/>
          </a:xfrm>
          <a:prstGeom prst="rect">
            <a:avLst/>
          </a:prstGeom>
        </p:spPr>
      </p:pic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5148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50675"/>
            <a:ext cx="5849166" cy="5115639"/>
          </a:xfrm>
          <a:prstGeom prst="rect">
            <a:avLst/>
          </a:prstGeom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Наивность детей и </a:t>
            </a:r>
            <a:r>
              <a:rPr lang="ru-RU" kern="0" spc="-3" dirty="0" err="1"/>
              <a:t>овершеринг</a:t>
            </a:r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214" y="752221"/>
            <a:ext cx="6782952" cy="469161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46519" y="3722486"/>
            <a:ext cx="5611695" cy="2810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225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/>
              <a:t>Безопасное общение в сети, </a:t>
            </a:r>
            <a:r>
              <a:rPr lang="ru-RU" dirty="0" err="1" smtClean="0"/>
              <a:t>овершеринг</a:t>
            </a:r>
            <a:endParaRPr lang="ru-RU" dirty="0"/>
          </a:p>
        </p:txBody>
      </p:sp>
      <p:sp>
        <p:nvSpPr>
          <p:cNvPr id="7" name="Text Placeholder 3"/>
          <p:cNvSpPr txBox="1">
            <a:spLocks/>
          </p:cNvSpPr>
          <p:nvPr/>
        </p:nvSpPr>
        <p:spPr>
          <a:xfrm>
            <a:off x="478367" y="1172750"/>
            <a:ext cx="11330268" cy="4224469"/>
          </a:xfrm>
          <a:prstGeom prst="rect">
            <a:avLst/>
          </a:prstGeom>
        </p:spPr>
        <p:txBody>
          <a:bodyPr/>
          <a:lstStyle>
            <a:lvl1pPr marL="226800" indent="-22680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90000"/>
              <a:buFontTx/>
              <a:buBlip>
                <a:blip r:embed="rId3"/>
              </a:buBlip>
              <a:defRPr lang="en-US" sz="1500" kern="12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0" indent="0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SzPct val="100000"/>
              <a:buFontTx/>
              <a:buNone/>
              <a:defRPr sz="1900" b="1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455572" indent="-227787" algn="l" defTabSz="914370" rtl="0" eaLnBrk="1" latinLnBrk="0" hangingPunct="1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FontTx/>
              <a:buBlip>
                <a:blip r:embed="rId4"/>
              </a:buBlip>
              <a:defRPr sz="150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14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3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1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0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89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74" indent="-228593" algn="l" defTabSz="91437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Arial" panose="020B0604020202020204" pitchFamily="34" charset="0"/>
              <a:buChar char="•"/>
            </a:pPr>
            <a:endParaRPr lang="ru-RU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905" y="899576"/>
            <a:ext cx="2890885" cy="513935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86328" y="899576"/>
            <a:ext cx="3048425" cy="3950251"/>
          </a:xfrm>
          <a:prstGeom prst="rect">
            <a:avLst/>
          </a:prstGeom>
        </p:spPr>
      </p:pic>
      <p:pic>
        <p:nvPicPr>
          <p:cNvPr id="8" name="Picture 4" descr="C:\Users\Ignatev\Downloads\photo546113865920712903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899" y="899576"/>
            <a:ext cx="2812867" cy="5000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3776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609600" y="275167"/>
            <a:ext cx="10534685" cy="477054"/>
          </a:xfrm>
        </p:spPr>
        <p:txBody>
          <a:bodyPr>
            <a:normAutofit/>
          </a:bodyPr>
          <a:lstStyle/>
          <a:p>
            <a:r>
              <a:rPr lang="ru-RU" kern="0" spc="-3" dirty="0"/>
              <a:t>Вписки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867" y="872066"/>
            <a:ext cx="5793859" cy="456594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4726" y="1253066"/>
            <a:ext cx="6239867" cy="3958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522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Социальные сети: реакция родителей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29425B-2699-44CB-B8F2-AA9A99EF2AE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Практически четверть </a:t>
            </a:r>
            <a:r>
              <a:rPr lang="ru-RU" dirty="0"/>
              <a:t>родителей школьников встречает что-то настораживающее на страницах своих детей в соцсетях. Чаще всего это случается в семьях с детьми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16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2C75C6C-C8DF-4F99-A7D8-5A0D9DFF089D}"/>
              </a:ext>
            </a:extLst>
          </p:cNvPr>
          <p:cNvSpPr txBox="1">
            <a:spLocks/>
          </p:cNvSpPr>
          <p:nvPr/>
        </p:nvSpPr>
        <p:spPr>
          <a:xfrm>
            <a:off x="1120119" y="1645920"/>
            <a:ext cx="8379481" cy="784830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В основном родителям не нравятся или тревожат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люди</a:t>
            </a:r>
            <a:r>
              <a:rPr lang="ru-RU" dirty="0"/>
              <a:t>, с которыми ребенок общается. На втором и третьем месте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паблики</a:t>
            </a:r>
            <a:r>
              <a:rPr lang="ru-RU" dirty="0"/>
              <a:t>, на которые ребенок подписан, 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посты</a:t>
            </a:r>
            <a:r>
              <a:rPr lang="ru-RU" dirty="0"/>
              <a:t>, которые ребенок публикует / «шарит».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2C80244-5A57-49B4-9B49-94B06AFD671E}"/>
              </a:ext>
            </a:extLst>
          </p:cNvPr>
          <p:cNvGrpSpPr/>
          <p:nvPr/>
        </p:nvGrpSpPr>
        <p:grpSpPr>
          <a:xfrm>
            <a:off x="6354532" y="2335192"/>
            <a:ext cx="5421176" cy="3808805"/>
            <a:chOff x="6444450" y="2335192"/>
            <a:chExt cx="5421176" cy="380880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2162D86-2A33-4CE7-AB73-F4B141152A4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4450" y="2335192"/>
              <a:ext cx="5023506" cy="3724305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76AD5776-5FB5-4A11-BDD8-E767CEAC5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694586" y="6046797"/>
              <a:ext cx="5171040" cy="97200"/>
            </a:xfrm>
            <a:prstGeom prst="rect">
              <a:avLst/>
            </a:prstGeom>
          </p:spPr>
        </p:pic>
      </p:grpSp>
      <p:pic>
        <p:nvPicPr>
          <p:cNvPr id="20" name="Picture 19">
            <a:extLst>
              <a:ext uri="{FF2B5EF4-FFF2-40B4-BE49-F238E27FC236}">
                <a16:creationId xmlns:a16="http://schemas.microsoft.com/office/drawing/2014/main" id="{8E9CFA00-D20D-474B-82CE-A3B093C677A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463" y="966355"/>
            <a:ext cx="442832" cy="540000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20CD4492-A567-43B5-9E9D-A183268FCD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77" y="1800735"/>
            <a:ext cx="470726" cy="47520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CDBC5B1F-2E6E-4079-AE79-DBC9826CB290}"/>
              </a:ext>
            </a:extLst>
          </p:cNvPr>
          <p:cNvGrpSpPr/>
          <p:nvPr/>
        </p:nvGrpSpPr>
        <p:grpSpPr>
          <a:xfrm>
            <a:off x="54128" y="2509176"/>
            <a:ext cx="6232372" cy="3401404"/>
            <a:chOff x="54128" y="2509176"/>
            <a:chExt cx="6232372" cy="3401404"/>
          </a:xfrm>
        </p:grpSpPr>
        <p:graphicFrame>
          <p:nvGraphicFramePr>
            <p:cNvPr id="12" name="Chart 11">
              <a:extLst>
                <a:ext uri="{FF2B5EF4-FFF2-40B4-BE49-F238E27FC236}">
                  <a16:creationId xmlns:a16="http://schemas.microsoft.com/office/drawing/2014/main" id="{02B3C674-A6FC-416D-8DCC-F11E14ED4B93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15771091"/>
                </p:ext>
              </p:extLst>
            </p:nvPr>
          </p:nvGraphicFramePr>
          <p:xfrm>
            <a:off x="1578129" y="2660991"/>
            <a:ext cx="3184370" cy="3222259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7"/>
            </a:graphicData>
          </a:graphic>
        </p:graphicFrame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6D22B2EA-1610-4F94-AD45-65E5806EC5C2}"/>
                </a:ext>
              </a:extLst>
            </p:cNvPr>
            <p:cNvGrpSpPr/>
            <p:nvPr/>
          </p:nvGrpSpPr>
          <p:grpSpPr>
            <a:xfrm>
              <a:off x="4222206" y="2509176"/>
              <a:ext cx="2064294" cy="1153065"/>
              <a:chOff x="4222206" y="2509176"/>
              <a:chExt cx="2064294" cy="1153065"/>
            </a:xfrm>
          </p:grpSpPr>
          <p:grpSp>
            <p:nvGrpSpPr>
              <p:cNvPr id="27" name="Group 26">
                <a:extLst>
                  <a:ext uri="{FF2B5EF4-FFF2-40B4-BE49-F238E27FC236}">
                    <a16:creationId xmlns:a16="http://schemas.microsoft.com/office/drawing/2014/main" id="{6A3AB906-B6DD-4916-9276-C39957E6FA8F}"/>
                  </a:ext>
                </a:extLst>
              </p:cNvPr>
              <p:cNvGrpSpPr/>
              <p:nvPr/>
            </p:nvGrpSpPr>
            <p:grpSpPr>
              <a:xfrm>
                <a:off x="4222206" y="3150612"/>
                <a:ext cx="1953342" cy="511629"/>
                <a:chOff x="4557486" y="2917371"/>
                <a:chExt cx="1953342" cy="511629"/>
              </a:xfrm>
            </p:grpSpPr>
            <p:cxnSp>
              <p:nvCxnSpPr>
                <p:cNvPr id="24" name="Straight Connector 23">
                  <a:extLst>
                    <a:ext uri="{FF2B5EF4-FFF2-40B4-BE49-F238E27FC236}">
                      <a16:creationId xmlns:a16="http://schemas.microsoft.com/office/drawing/2014/main" id="{E9D11BE0-8E82-4C03-8B0F-2EACEBD2F6E3}"/>
                    </a:ext>
                  </a:extLst>
                </p:cNvPr>
                <p:cNvCxnSpPr/>
                <p:nvPr/>
              </p:nvCxnSpPr>
              <p:spPr>
                <a:xfrm flipV="1">
                  <a:off x="4557486" y="291737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63962405-5236-459C-A113-F51B47755A2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1"/>
                  <a:ext cx="1441713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5B0D3427-A525-439D-AEA5-9778497168CE}"/>
                  </a:ext>
                </a:extLst>
              </p:cNvPr>
              <p:cNvSpPr/>
              <p:nvPr/>
            </p:nvSpPr>
            <p:spPr>
              <a:xfrm>
                <a:off x="4667457" y="2509176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Встречали настораживающий контент</a:t>
                </a:r>
              </a:p>
            </p:txBody>
          </p:sp>
        </p:grpSp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37D71C54-E68D-40CF-806C-89B34C8E0E54}"/>
                </a:ext>
              </a:extLst>
            </p:cNvPr>
            <p:cNvGrpSpPr/>
            <p:nvPr/>
          </p:nvGrpSpPr>
          <p:grpSpPr>
            <a:xfrm>
              <a:off x="4222206" y="5128782"/>
              <a:ext cx="2064294" cy="781798"/>
              <a:chOff x="4222206" y="5128782"/>
              <a:chExt cx="2064294" cy="781798"/>
            </a:xfrm>
          </p:grpSpPr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73885A2D-D925-42AD-97D8-040BF060EF00}"/>
                  </a:ext>
                </a:extLst>
              </p:cNvPr>
              <p:cNvGrpSpPr/>
              <p:nvPr/>
            </p:nvGrpSpPr>
            <p:grpSpPr>
              <a:xfrm>
                <a:off x="4222206" y="5128782"/>
                <a:ext cx="1542273" cy="514922"/>
                <a:chOff x="4557486" y="2402451"/>
                <a:chExt cx="1542273" cy="514922"/>
              </a:xfrm>
            </p:grpSpPr>
            <p:cxnSp>
              <p:nvCxnSpPr>
                <p:cNvPr id="31" name="Straight Connector 30">
                  <a:extLst>
                    <a:ext uri="{FF2B5EF4-FFF2-40B4-BE49-F238E27FC236}">
                      <a16:creationId xmlns:a16="http://schemas.microsoft.com/office/drawing/2014/main" id="{3551B20D-7E5E-4AE0-9B1B-9C875F68857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557486" y="2402451"/>
                  <a:ext cx="511629" cy="511629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Straight Connector 31">
                  <a:extLst>
                    <a:ext uri="{FF2B5EF4-FFF2-40B4-BE49-F238E27FC236}">
                      <a16:creationId xmlns:a16="http://schemas.microsoft.com/office/drawing/2014/main" id="{541A0089-854C-4B1B-8709-5093A09C783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V="1">
                  <a:off x="5069115" y="2917372"/>
                  <a:ext cx="1030644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3" name="Rectangle 32">
                <a:extLst>
                  <a:ext uri="{FF2B5EF4-FFF2-40B4-BE49-F238E27FC236}">
                    <a16:creationId xmlns:a16="http://schemas.microsoft.com/office/drawing/2014/main" id="{C9E3577A-EF1C-4424-99F6-BD1C7CFF859E}"/>
                  </a:ext>
                </a:extLst>
              </p:cNvPr>
              <p:cNvSpPr/>
              <p:nvPr/>
            </p:nvSpPr>
            <p:spPr>
              <a:xfrm>
                <a:off x="4667457" y="5633581"/>
                <a:ext cx="1619043" cy="2769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1200" b="1" dirty="0">
                    <a:latin typeface="+mj-lt"/>
                  </a:rPr>
                  <a:t>Не встречали</a:t>
                </a:r>
              </a:p>
            </p:txBody>
          </p:sp>
        </p:grpSp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B7A90FB4-049C-4F20-8E1B-2E6B39373A94}"/>
                </a:ext>
              </a:extLst>
            </p:cNvPr>
            <p:cNvGrpSpPr/>
            <p:nvPr/>
          </p:nvGrpSpPr>
          <p:grpSpPr>
            <a:xfrm>
              <a:off x="54128" y="2880241"/>
              <a:ext cx="1927981" cy="1060388"/>
              <a:chOff x="54128" y="2880241"/>
              <a:chExt cx="1927981" cy="1060388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EC1FB4ED-8229-415A-A5E8-FAB19714CB02}"/>
                  </a:ext>
                </a:extLst>
              </p:cNvPr>
              <p:cNvGrpSpPr/>
              <p:nvPr/>
            </p:nvGrpSpPr>
            <p:grpSpPr>
              <a:xfrm>
                <a:off x="226946" y="3524042"/>
                <a:ext cx="1755163" cy="416587"/>
                <a:chOff x="4856225" y="3012414"/>
                <a:chExt cx="1755163" cy="416587"/>
              </a:xfrm>
            </p:grpSpPr>
            <p:cxnSp>
              <p:nvCxnSpPr>
                <p:cNvPr id="37" name="Straight Connector 36">
                  <a:extLst>
                    <a:ext uri="{FF2B5EF4-FFF2-40B4-BE49-F238E27FC236}">
                      <a16:creationId xmlns:a16="http://schemas.microsoft.com/office/drawing/2014/main" id="{88725562-7CD7-49D8-9288-85E8054178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6194801" y="3012414"/>
                  <a:ext cx="416587" cy="416587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F8536E4-47C4-4C53-B862-B362DC2D026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4856225" y="3012414"/>
                  <a:ext cx="1344879" cy="1"/>
                </a:xfrm>
                <a:prstGeom prst="line">
                  <a:avLst/>
                </a:prstGeom>
                <a:ln w="19050" cap="rnd"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9301846C-D6D3-4CB9-89A9-7FDE45A6BBCE}"/>
                  </a:ext>
                </a:extLst>
              </p:cNvPr>
              <p:cNvSpPr/>
              <p:nvPr/>
            </p:nvSpPr>
            <p:spPr>
              <a:xfrm>
                <a:off x="54128" y="2880241"/>
                <a:ext cx="1619043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r"/>
                <a:r>
                  <a:rPr lang="ru-RU" sz="1200" b="1" dirty="0">
                    <a:latin typeface="+mj-lt"/>
                  </a:rPr>
                  <a:t>Не заходят на страницу ребёнка в соцсетях</a:t>
                </a:r>
              </a:p>
            </p:txBody>
          </p:sp>
        </p:grpSp>
      </p:grpSp>
      <p:sp>
        <p:nvSpPr>
          <p:cNvPr id="29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2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/>
              <a:t>Социальные сети: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17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1087084"/>
            <a:ext cx="8230924" cy="4939814"/>
          </a:xfrm>
        </p:spPr>
        <p:txBody>
          <a:bodyPr/>
          <a:lstStyle/>
          <a:p>
            <a:r>
              <a:rPr lang="ru-RU" sz="2000" b="1" dirty="0"/>
              <a:t>Задание:</a:t>
            </a:r>
            <a:r>
              <a:rPr lang="ru-RU" sz="2000" i="1" dirty="0"/>
              <a:t> </a:t>
            </a:r>
            <a:r>
              <a:rPr lang="ru-RU" sz="2000" dirty="0"/>
              <a:t> Разделитесь на группы по 3 – 4 человека. Распределите по группам следующие вопросы по одному на каждую группу. У групп есть 5 минут на обсуждение полученного вопроса и 2 минуты на презентацию своей позиции в классе. Можете записать ключевые мысли на лист А4.  </a:t>
            </a:r>
            <a:endParaRPr lang="ru-RU" sz="2000" dirty="0" smtClean="0"/>
          </a:p>
          <a:p>
            <a:endParaRPr lang="ru-RU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Чем опасно общение с незнакомыми людьми в социальных сетях?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Можно ли публиковать все, что угодно, если доступ к твоему аккаунту есть только у друзей?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При каких условиях можно общаться с незнакомыми людьми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Допустимы ли встречи с незнакомыми людьми, с которыми ты общаешься только в интернете?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dirty="0"/>
              <a:t>Представьте свою позицию классу и обсудите ее все вместе. </a:t>
            </a:r>
          </a:p>
          <a:p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050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</p:spTree>
    <p:extLst>
      <p:ext uri="{BB962C8B-B14F-4D97-AF65-F5344CB8AC3E}">
        <p14:creationId xmlns:p14="http://schemas.microsoft.com/office/powerpoint/2010/main" val="2289584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0703C64E-B715-41B0-9A72-00D51F2A61DB}"/>
              </a:ext>
            </a:extLst>
          </p:cNvPr>
          <p:cNvGrpSpPr/>
          <p:nvPr/>
        </p:nvGrpSpPr>
        <p:grpSpPr>
          <a:xfrm>
            <a:off x="423219" y="1601865"/>
            <a:ext cx="4624010" cy="4271780"/>
            <a:chOff x="423219" y="1725223"/>
            <a:chExt cx="3930541" cy="4271780"/>
          </a:xfrm>
        </p:grpSpPr>
        <p:graphicFrame>
          <p:nvGraphicFramePr>
            <p:cNvPr id="24" name="Chart 23">
              <a:extLst>
                <a:ext uri="{FF2B5EF4-FFF2-40B4-BE49-F238E27FC236}">
                  <a16:creationId xmlns:a16="http://schemas.microsoft.com/office/drawing/2014/main" id="{125FBD85-1D84-4141-96E6-6B84F15F96C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181946443"/>
                </p:ext>
              </p:extLst>
            </p:nvPr>
          </p:nvGraphicFramePr>
          <p:xfrm>
            <a:off x="423219" y="1725223"/>
            <a:ext cx="3623002" cy="427178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18ACC0BA-11A1-41E8-AA60-C911CBD169BF}"/>
                </a:ext>
              </a:extLst>
            </p:cNvPr>
            <p:cNvSpPr/>
            <p:nvPr/>
          </p:nvSpPr>
          <p:spPr>
            <a:xfrm>
              <a:off x="640063" y="2631375"/>
              <a:ext cx="2315056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был жертвой травли</a:t>
              </a:r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B47A99-4A99-4556-A184-C874778DACDE}"/>
                </a:ext>
              </a:extLst>
            </p:cNvPr>
            <p:cNvSpPr/>
            <p:nvPr/>
          </p:nvSpPr>
          <p:spPr>
            <a:xfrm>
              <a:off x="640062" y="3227818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Один из близких друзей ребенка был жертвой травли</a:t>
              </a: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35A825EB-92BA-474A-AC33-92DA8DC006FC}"/>
                </a:ext>
              </a:extLst>
            </p:cNvPr>
            <p:cNvSpPr/>
            <p:nvPr/>
          </p:nvSpPr>
          <p:spPr>
            <a:xfrm>
              <a:off x="640062" y="3850635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Были случаи среди детей из школы/учебного заведения</a:t>
              </a:r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633DE9FC-D04C-4045-8C47-537E5854DD63}"/>
                </a:ext>
              </a:extLst>
            </p:cNvPr>
            <p:cNvSpPr/>
            <p:nvPr/>
          </p:nvSpPr>
          <p:spPr>
            <a:xfrm>
              <a:off x="640062" y="4428208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ребенок участвовал в травле другого человека</a:t>
              </a:r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CCB7E8D2-8250-4FD5-B46D-1F441994457A}"/>
                </a:ext>
              </a:extLst>
            </p:cNvPr>
            <p:cNvSpPr/>
            <p:nvPr/>
          </p:nvSpPr>
          <p:spPr>
            <a:xfrm>
              <a:off x="640063" y="5065790"/>
              <a:ext cx="1614545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Таких случаев не было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B3367589-BD03-41F7-B8F3-390756405177}"/>
                </a:ext>
              </a:extLst>
            </p:cNvPr>
            <p:cNvSpPr/>
            <p:nvPr/>
          </p:nvSpPr>
          <p:spPr>
            <a:xfrm>
              <a:off x="640063" y="5689535"/>
              <a:ext cx="700833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Не знаю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3740DD26-672E-4F8E-ADCE-E2BE471F1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266744-EC07-46C6-896A-EC78D40C70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Каждый десятый </a:t>
            </a:r>
            <a:r>
              <a:rPr lang="ru-RU" dirty="0"/>
              <a:t>родитель отмечает, что тема кибербуллинга в той или иной степени ему знакома. Чаще всего рапортуется о случаях в школе, реже – среди друзей ребенка. Данный показатель не зависит ни от возраста, ни от пола ребенка.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511BD3-EF15-4C30-8F95-BA372C5A02C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19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098D259-C4DA-4361-904A-9F9381B4D3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4355"/>
            <a:ext cx="499206" cy="504000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23FBC337-1837-46DA-8BF1-6C5B62244DE1}"/>
              </a:ext>
            </a:extLst>
          </p:cNvPr>
          <p:cNvGrpSpPr/>
          <p:nvPr/>
        </p:nvGrpSpPr>
        <p:grpSpPr>
          <a:xfrm>
            <a:off x="5040567" y="1601865"/>
            <a:ext cx="6532473" cy="4872344"/>
            <a:chOff x="5040567" y="1601865"/>
            <a:chExt cx="6532473" cy="487234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2F5C9A07-7A29-4B18-A41D-60FF75256EB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3906"/>
            <a:stretch/>
          </p:blipFill>
          <p:spPr>
            <a:xfrm>
              <a:off x="5040567" y="1601865"/>
              <a:ext cx="5328237" cy="4210533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E42E32ED-8890-488D-8341-8AA98849F003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838241" y="3527642"/>
              <a:ext cx="2068689" cy="2523364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2503B45B-495B-43DB-8F05-4550B4627C7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9103" y="4241800"/>
              <a:ext cx="1729479" cy="180885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BCEF3BF6-4AFE-40BE-A776-A23396ACE69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8053135" y="2865691"/>
              <a:ext cx="3519905" cy="3608518"/>
            </a:xfrm>
            <a:prstGeom prst="rect">
              <a:avLst/>
            </a:prstGeom>
          </p:spPr>
        </p:pic>
      </p:grpSp>
      <p:sp>
        <p:nvSpPr>
          <p:cNvPr id="19" name="Rectangle 18">
            <a:extLst>
              <a:ext uri="{FF2B5EF4-FFF2-40B4-BE49-F238E27FC236}">
                <a16:creationId xmlns:a16="http://schemas.microsoft.com/office/drawing/2014/main" id="{96E28E37-C323-414D-B5F7-5108B62628B0}"/>
              </a:ext>
            </a:extLst>
          </p:cNvPr>
          <p:cNvSpPr/>
          <p:nvPr/>
        </p:nvSpPr>
        <p:spPr>
          <a:xfrm>
            <a:off x="499336" y="1830453"/>
            <a:ext cx="846738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Сталкивался ли ваш ребенок с травлей в интернете (так называемым кибербуллингом)?</a:t>
            </a:r>
            <a:endParaRPr lang="ru-RU" sz="1300" dirty="0">
              <a:latin typeface="+mj-lt"/>
            </a:endParaRPr>
          </a:p>
        </p:txBody>
      </p:sp>
      <p:sp>
        <p:nvSpPr>
          <p:cNvPr id="20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515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Интернет и реальность</a:t>
            </a:r>
          </a:p>
        </p:txBody>
      </p:sp>
    </p:spTree>
    <p:extLst>
      <p:ext uri="{BB962C8B-B14F-4D97-AF65-F5344CB8AC3E}">
        <p14:creationId xmlns:p14="http://schemas.microsoft.com/office/powerpoint/2010/main" val="2927338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Кибербуллинг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C0CFE3-9510-4149-994B-B27AA591F9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553998"/>
          </a:xfrm>
        </p:spPr>
        <p:txBody>
          <a:bodyPr/>
          <a:lstStyle/>
          <a:p>
            <a:r>
              <a:rPr lang="ru-RU" dirty="0"/>
              <a:t>Если же задать вопрос про травлю детям, то доля тех, кто сталкивался с </a:t>
            </a:r>
            <a:r>
              <a:rPr lang="ru-RU" dirty="0" err="1" smtClean="0"/>
              <a:t>кибербуллингом</a:t>
            </a:r>
            <a:r>
              <a:rPr lang="ru-RU" dirty="0" smtClean="0"/>
              <a:t> </a:t>
            </a:r>
            <a:r>
              <a:rPr lang="ru-RU" dirty="0"/>
              <a:t>либо слышал о нем, возрастает более, чем в два раза  (со слов родителей –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12% vs 29% –</a:t>
            </a:r>
            <a:r>
              <a:rPr lang="ru-RU" dirty="0"/>
              <a:t> со слов детей).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20</a:t>
            </a:fld>
            <a:endParaRPr lang="ru-RU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A4F27-D583-4A31-AF00-E8632005D9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4843" y="1968500"/>
            <a:ext cx="8026132" cy="4086219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250A2D05-CA23-4493-8304-8F7541CF99D4}"/>
              </a:ext>
            </a:extLst>
          </p:cNvPr>
          <p:cNvGrpSpPr/>
          <p:nvPr/>
        </p:nvGrpSpPr>
        <p:grpSpPr>
          <a:xfrm>
            <a:off x="423218" y="1601865"/>
            <a:ext cx="4114799" cy="3476363"/>
            <a:chOff x="423218" y="1725223"/>
            <a:chExt cx="4114799" cy="3476363"/>
          </a:xfrm>
        </p:grpSpPr>
        <p:graphicFrame>
          <p:nvGraphicFramePr>
            <p:cNvPr id="9" name="Chart 8">
              <a:extLst>
                <a:ext uri="{FF2B5EF4-FFF2-40B4-BE49-F238E27FC236}">
                  <a16:creationId xmlns:a16="http://schemas.microsoft.com/office/drawing/2014/main" id="{E2738578-09B3-4826-8D98-63F6B338B067}"/>
                </a:ext>
              </a:extLst>
            </p:cNvPr>
            <p:cNvGraphicFramePr/>
            <p:nvPr>
              <p:extLst>
                <p:ext uri="{D42A27DB-BD31-4B8C-83A1-F6EECF244321}">
                  <p14:modId xmlns:p14="http://schemas.microsoft.com/office/powerpoint/2010/main" val="3898431673"/>
                </p:ext>
              </p:extLst>
            </p:nvPr>
          </p:nvGraphicFramePr>
          <p:xfrm>
            <a:off x="423218" y="1725223"/>
            <a:ext cx="4114799" cy="3476363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75EA2483-60A2-4BD2-A767-0620EDF70360}"/>
                </a:ext>
              </a:extLst>
            </p:cNvPr>
            <p:cNvSpPr/>
            <p:nvPr/>
          </p:nvSpPr>
          <p:spPr>
            <a:xfrm>
              <a:off x="640063" y="2524893"/>
              <a:ext cx="1394934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Сталкивались сами</a:t>
              </a:r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D5CD5959-343A-4922-97CF-2C5D228E3279}"/>
                </a:ext>
              </a:extLst>
            </p:cNvPr>
            <p:cNvSpPr/>
            <p:nvPr/>
          </p:nvSpPr>
          <p:spPr>
            <a:xfrm>
              <a:off x="640062" y="3128819"/>
              <a:ext cx="3621053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Сталкивался друг/подруга</a:t>
              </a: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27405CE3-DAD9-41C2-BD11-287084B4E219}"/>
                </a:ext>
              </a:extLst>
            </p:cNvPr>
            <p:cNvSpPr/>
            <p:nvPr/>
          </p:nvSpPr>
          <p:spPr>
            <a:xfrm>
              <a:off x="612929" y="3709729"/>
              <a:ext cx="3713698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Такое было с моим знакомым</a:t>
              </a:r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A4467C44-74E5-4913-AD3E-B8D3D6E560E1}"/>
                </a:ext>
              </a:extLst>
            </p:cNvPr>
            <p:cNvSpPr/>
            <p:nvPr/>
          </p:nvSpPr>
          <p:spPr>
            <a:xfrm>
              <a:off x="640062" y="4332547"/>
              <a:ext cx="3550937" cy="24622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ru-RU" sz="1000" b="1" dirty="0">
                  <a:latin typeface="+mj-lt"/>
                </a:rPr>
                <a:t>Сам участвовал в таком</a:t>
              </a: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BCFCEAA-B119-40C0-B033-B637DFEF56F3}"/>
                </a:ext>
              </a:extLst>
            </p:cNvPr>
            <p:cNvSpPr/>
            <p:nvPr/>
          </p:nvSpPr>
          <p:spPr>
            <a:xfrm>
              <a:off x="640063" y="4916453"/>
              <a:ext cx="1162498" cy="24622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1000" b="1" dirty="0">
                  <a:latin typeface="+mj-lt"/>
                </a:rPr>
                <a:t>Такого не было</a:t>
              </a: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A00D7D82-631A-47E3-8EAC-C20830C4E8C7}"/>
              </a:ext>
            </a:extLst>
          </p:cNvPr>
          <p:cNvSpPr/>
          <p:nvPr/>
        </p:nvSpPr>
        <p:spPr>
          <a:xfrm>
            <a:off x="499336" y="1830453"/>
            <a:ext cx="4180953" cy="2923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300" b="1" cap="all" dirty="0">
                <a:solidFill>
                  <a:srgbClr val="000000">
                    <a:lumMod val="65000"/>
                    <a:lumOff val="35000"/>
                  </a:srgbClr>
                </a:solidFill>
                <a:latin typeface="+mj-lt"/>
              </a:rPr>
              <a:t>Вопрос о кибербуллинге, заданный детям</a:t>
            </a:r>
            <a:endParaRPr lang="ru-RU" sz="1300" dirty="0">
              <a:latin typeface="+mj-lt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62F4FFCB-305A-4DFE-9735-7A57B86209E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42" y="986826"/>
            <a:ext cx="499206" cy="499058"/>
          </a:xfrm>
          <a:prstGeom prst="rect">
            <a:avLst/>
          </a:prstGeom>
        </p:spPr>
      </p:pic>
      <p:sp>
        <p:nvSpPr>
          <p:cNvPr id="15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7223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388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5FA95-EB8F-41BA-B442-6DD773BE1C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219" y="262650"/>
            <a:ext cx="11345562" cy="477054"/>
          </a:xfrm>
        </p:spPr>
        <p:txBody>
          <a:bodyPr/>
          <a:lstStyle/>
          <a:p>
            <a:r>
              <a:rPr lang="ru-RU" dirty="0" err="1" smtClean="0"/>
              <a:t>Кибербуллиниг</a:t>
            </a:r>
            <a:r>
              <a:rPr lang="ru-RU" dirty="0" smtClean="0"/>
              <a:t>: </a:t>
            </a:r>
            <a:r>
              <a:rPr lang="ru-RU" dirty="0" smtClean="0">
                <a:solidFill>
                  <a:schemeClr val="tx2"/>
                </a:solidFill>
              </a:rPr>
              <a:t>задание из пособия</a:t>
            </a:r>
            <a:endParaRPr lang="ru-RU" dirty="0">
              <a:solidFill>
                <a:schemeClr val="tx2"/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8CA18EC-E3F1-432F-B873-33E74F6B51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21</a:t>
            </a:fld>
            <a:endParaRPr lang="ru-R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23219" y="946064"/>
            <a:ext cx="8230924" cy="5663089"/>
          </a:xfrm>
        </p:spPr>
        <p:txBody>
          <a:bodyPr/>
          <a:lstStyle/>
          <a:p>
            <a:r>
              <a:rPr lang="ru-RU" sz="2000" b="1" dirty="0"/>
              <a:t>Задание</a:t>
            </a:r>
            <a:r>
              <a:rPr lang="ru-RU" sz="2000" b="1" dirty="0" smtClean="0"/>
              <a:t>: </a:t>
            </a:r>
            <a:r>
              <a:rPr lang="ru-RU" sz="1800" dirty="0"/>
              <a:t>Лучшее средство от </a:t>
            </a:r>
            <a:r>
              <a:rPr lang="ru-RU" sz="1800" dirty="0" err="1"/>
              <a:t>кибербуллинга</a:t>
            </a:r>
            <a:r>
              <a:rPr lang="ru-RU" sz="1800" dirty="0"/>
              <a:t> – поддержка со стороны друзей и знакомых, осознание того, что ты гораздо лучше, чем пишут твои обидчики. В процессе этого проекта мы создадим группу поддержки для каждого из вас. Потребуется небольшая подготовка, если вы не делали этого раньше: нужно установить на смартфон каждого из вас мессенджер (</a:t>
            </a:r>
            <a:r>
              <a:rPr lang="en-US" sz="1800" dirty="0" err="1"/>
              <a:t>whatsapp</a:t>
            </a:r>
            <a:r>
              <a:rPr lang="ru-RU" sz="1800" dirty="0"/>
              <a:t>, </a:t>
            </a:r>
            <a:r>
              <a:rPr lang="en-US" sz="1800" dirty="0" err="1"/>
              <a:t>viber</a:t>
            </a:r>
            <a:r>
              <a:rPr lang="ru-RU" sz="1800" dirty="0"/>
              <a:t>, </a:t>
            </a:r>
            <a:r>
              <a:rPr lang="en-US" sz="1800" dirty="0" err="1"/>
              <a:t>threma</a:t>
            </a:r>
            <a:r>
              <a:rPr lang="ru-RU" sz="1800" dirty="0"/>
              <a:t> или любой другой, но для всех одинаковый) и узнать номера телефонов всех в вашем классе. </a:t>
            </a:r>
          </a:p>
          <a:p>
            <a:r>
              <a:rPr lang="ru-RU" sz="1800" dirty="0"/>
              <a:t>Пусть каждый из вас создаст в мессенджере группу. Назовет ее своей фамилией в дательном падеже («Иванову», или «Петрову»). Если у тебя в классе есть родственники или однофамильцы, добавь первую букву своего имени или имя целиком. В эту группу нужно добавить всех, кто выполняет этот проект.</a:t>
            </a:r>
          </a:p>
          <a:p>
            <a:r>
              <a:rPr lang="ru-RU" sz="1800" dirty="0"/>
              <a:t>В результате у каждого из вас в мессенджере будет столько групп, сколько человек посещает наш курс. В каждой из этих групп участниками будут все, посещающие этот курс.</a:t>
            </a:r>
          </a:p>
          <a:p>
            <a:r>
              <a:rPr lang="ru-RU" sz="1800" dirty="0"/>
              <a:t>Теперь задача каждого в классе написать в каждый чат, в который его добавили (то есть каждому однокласснику), что-то хорошее, доброе и позитивное, чтобы в случае травли каждый из вас мог вспомнить об этой группе, открыть ее и прочитать слова поддержки.</a:t>
            </a:r>
          </a:p>
          <a:p>
            <a:endParaRPr lang="ru-RU" sz="18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4020" y="2392701"/>
            <a:ext cx="2540131" cy="254013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06494" y="262650"/>
            <a:ext cx="1937657" cy="79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2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Что можно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3838335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23</a:t>
            </a:fld>
            <a:endParaRPr lang="ru-RU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0320" y="3350501"/>
            <a:ext cx="2569907" cy="2569907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12333" y="934142"/>
            <a:ext cx="1050455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ru-RU" sz="2400" dirty="0" smtClean="0"/>
              <a:t>Выходите </a:t>
            </a:r>
            <a:r>
              <a:rPr lang="ru-RU" sz="2400" dirty="0"/>
              <a:t>с ребенком на связь. Друзья, семейные </a:t>
            </a:r>
            <a:r>
              <a:rPr lang="ru-RU" sz="2400" dirty="0" smtClean="0"/>
              <a:t>группы, группы класса, общие чаты. Будьте главным авторитетом в интернет жизни детей</a:t>
            </a:r>
            <a:endParaRPr lang="ru-RU" sz="2400" dirty="0"/>
          </a:p>
          <a:p>
            <a:pPr marL="342900" indent="-342900">
              <a:buFontTx/>
              <a:buAutoNum type="arabicPeriod"/>
            </a:pPr>
            <a:r>
              <a:rPr lang="ru-RU" sz="2400" dirty="0"/>
              <a:t>Используйте технические средства и решения для детской онлайн </a:t>
            </a:r>
            <a:r>
              <a:rPr lang="ru-RU" sz="2400" dirty="0" smtClean="0"/>
              <a:t>безопасности</a:t>
            </a:r>
          </a:p>
          <a:p>
            <a:pPr marL="342900" indent="-342900">
              <a:buFontTx/>
              <a:buAutoNum type="arabicPeriod"/>
            </a:pPr>
            <a:r>
              <a:rPr lang="ru-RU" sz="2400" dirty="0" smtClean="0"/>
              <a:t>Специальное информирование и обучение детей и родителей</a:t>
            </a:r>
          </a:p>
          <a:p>
            <a:pPr marL="342900" indent="-342900">
              <a:buAutoNum type="arabicPeriod"/>
            </a:pPr>
            <a:endParaRPr lang="ru-RU" sz="2400" dirty="0"/>
          </a:p>
        </p:txBody>
      </p:sp>
      <p:pic>
        <p:nvPicPr>
          <p:cNvPr id="4" name="Изображение 3" descr="Screen Shot 2018-08-18 at 20.27.22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219" y="3710069"/>
            <a:ext cx="3777689" cy="1850770"/>
          </a:xfrm>
          <a:prstGeom prst="rect">
            <a:avLst/>
          </a:prstGeom>
        </p:spPr>
      </p:pic>
      <p:pic>
        <p:nvPicPr>
          <p:cNvPr id="3" name="Изображение 2" descr="Screen Shot 2018-08-18 at 20.00.20.pn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688" y="4006223"/>
            <a:ext cx="4992632" cy="1554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812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24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Настроить приватность в </a:t>
            </a:r>
            <a:r>
              <a:rPr lang="ru-RU" dirty="0" err="1"/>
              <a:t>соц</a:t>
            </a:r>
            <a:r>
              <a:rPr lang="ru-RU" dirty="0"/>
              <a:t> сетях себе и ребенку, пример </a:t>
            </a:r>
            <a:r>
              <a:rPr lang="ru-RU" dirty="0" err="1" smtClean="0">
                <a:hlinkClick r:id="rId2"/>
              </a:rPr>
              <a:t>вконтакте</a:t>
            </a:r>
            <a:endParaRPr lang="ru-RU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826790"/>
            <a:ext cx="5834619" cy="49835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762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25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безопасные режимы в </a:t>
            </a:r>
            <a:r>
              <a:rPr lang="en-US" dirty="0" err="1" smtClean="0">
                <a:hlinkClick r:id="rId2"/>
              </a:rPr>
              <a:t>youtube</a:t>
            </a:r>
            <a:endParaRPr lang="ru-RU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41316" y="1193800"/>
            <a:ext cx="5927465" cy="4539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804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26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Настроить </a:t>
            </a:r>
            <a:r>
              <a:rPr lang="ru-RU" dirty="0"/>
              <a:t>безопасный поиск в поисковых машинах, например </a:t>
            </a:r>
            <a:r>
              <a:rPr lang="ru-RU" dirty="0" err="1">
                <a:hlinkClick r:id="rId2"/>
              </a:rPr>
              <a:t>яндекс</a:t>
            </a:r>
            <a:r>
              <a:rPr lang="ru-RU" dirty="0"/>
              <a:t> и </a:t>
            </a:r>
            <a:r>
              <a:rPr lang="ru-RU" dirty="0" err="1" smtClean="0">
                <a:hlinkClick r:id="rId3"/>
              </a:rPr>
              <a:t>гугл</a:t>
            </a:r>
            <a:endParaRPr lang="ru-RU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9371" y="2425700"/>
            <a:ext cx="6792273" cy="414395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47155" y="1282700"/>
            <a:ext cx="6793118" cy="37373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0159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F875A-45D0-4DDD-9D1A-87BBECF8F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Что можно сделать технически?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27</a:t>
            </a:fld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423219" y="1282700"/>
            <a:ext cx="482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Установить </a:t>
            </a:r>
            <a:r>
              <a:rPr lang="ru-RU" dirty="0"/>
              <a:t>ПО для детской онлайн безопасности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6619" y="1282700"/>
            <a:ext cx="3581900" cy="3362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4632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28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0" name="object 2"/>
          <p:cNvSpPr txBox="1">
            <a:spLocks noGrp="1"/>
          </p:cNvSpPr>
          <p:nvPr>
            <p:ph type="title"/>
          </p:nvPr>
        </p:nvSpPr>
        <p:spPr>
          <a:xfrm>
            <a:off x="292954" y="288088"/>
            <a:ext cx="12910457" cy="830997"/>
          </a:xfrm>
        </p:spPr>
        <p:txBody>
          <a:bodyPr/>
          <a:lstStyle/>
          <a:p>
            <a:r>
              <a:rPr lang="ru-RU" sz="2400" dirty="0">
                <a:solidFill>
                  <a:schemeClr val="tx2"/>
                </a:solidFill>
              </a:rPr>
              <a:t>Информационная безопасность </a:t>
            </a:r>
            <a:r>
              <a:rPr lang="ru-RU" sz="2400" dirty="0" smtClean="0">
                <a:solidFill>
                  <a:schemeClr val="tx2"/>
                </a:solidFill>
              </a:rPr>
              <a:t/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</a:t>
            </a:r>
            <a:r>
              <a:rPr lang="ru-RU" sz="2400" dirty="0">
                <a:solidFill>
                  <a:schemeClr val="tx2"/>
                </a:solidFill>
              </a:rPr>
              <a:t>на расстоянии одного вируса. 7-9 классы 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2735" y="1149414"/>
            <a:ext cx="7150405" cy="4830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703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29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891" y="1139606"/>
            <a:ext cx="2661776" cy="356660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30336" y="1139606"/>
            <a:ext cx="2655236" cy="3566604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72433" y="2328057"/>
            <a:ext cx="2590108" cy="3479250"/>
          </a:xfrm>
          <a:prstGeom prst="rect">
            <a:avLst/>
          </a:prstGeom>
        </p:spPr>
      </p:pic>
      <p:pic>
        <p:nvPicPr>
          <p:cNvPr id="11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775468" y="2386675"/>
            <a:ext cx="2542757" cy="3404352"/>
          </a:xfrm>
          <a:prstGeom prst="rect">
            <a:avLst/>
          </a:prstGeom>
        </p:spPr>
      </p:pic>
      <p:sp>
        <p:nvSpPr>
          <p:cNvPr id="12" name="object 2"/>
          <p:cNvSpPr txBox="1">
            <a:spLocks/>
          </p:cNvSpPr>
          <p:nvPr/>
        </p:nvSpPr>
        <p:spPr>
          <a:xfrm>
            <a:off x="325520" y="304367"/>
            <a:ext cx="12910457" cy="830997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dirty="0" smtClean="0">
                <a:solidFill>
                  <a:schemeClr val="tx2"/>
                </a:solidFill>
              </a:rPr>
              <a:t>Информационная безопасность </a:t>
            </a:r>
            <a:br>
              <a:rPr lang="ru-RU" sz="2400" dirty="0" smtClean="0">
                <a:solidFill>
                  <a:schemeClr val="tx2"/>
                </a:solidFill>
              </a:rPr>
            </a:br>
            <a:r>
              <a:rPr lang="ru-RU" sz="2400" dirty="0" smtClean="0">
                <a:solidFill>
                  <a:schemeClr val="tx2"/>
                </a:solidFill>
              </a:rPr>
              <a:t>или на расстоянии одного вируса. 7-9 классы </a:t>
            </a:r>
            <a:endParaRPr lang="ru-RU" sz="24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639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FD4B23-B792-4E18-9ED9-C4535EA16F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Вовлеченность в использование устройств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AD99F59-442B-4206-87F3-F21886784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>
            <a:spAutoFit/>
          </a:bodyPr>
          <a:lstStyle/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85% </a:t>
            </a:r>
            <a:r>
              <a:rPr lang="ru-RU" dirty="0"/>
              <a:t>детей не могут обойтись без гаджетов.</a:t>
            </a:r>
          </a:p>
          <a:p>
            <a:pPr>
              <a:spcBef>
                <a:spcPts val="0"/>
              </a:spcBef>
            </a:pPr>
            <a:r>
              <a:rPr lang="ru-RU" dirty="0"/>
              <a:t>В частности,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70% </a:t>
            </a:r>
            <a:r>
              <a:rPr lang="ru-RU" dirty="0"/>
              <a:t>детей говорят, что не смогут обойтись без своего смартфона. С возрастом этот показатель </a:t>
            </a:r>
            <a:r>
              <a:rPr lang="ru-RU" dirty="0" smtClean="0"/>
              <a:t>увеличивается </a:t>
            </a:r>
            <a:r>
              <a:rPr lang="ru-RU" dirty="0"/>
              <a:t>и к 16-18 годам достигает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80%</a:t>
            </a:r>
            <a:r>
              <a:rPr lang="ru-RU" dirty="0"/>
              <a:t>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AAFC9F9-DFB1-4A71-A80F-351DBCCE11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E2B15C38-F622-4A99-8F0D-A495B1B298B7}"/>
              </a:ext>
            </a:extLst>
          </p:cNvPr>
          <p:cNvSpPr txBox="1">
            <a:spLocks/>
          </p:cNvSpPr>
          <p:nvPr/>
        </p:nvSpPr>
        <p:spPr>
          <a:xfrm>
            <a:off x="5564179" y="203629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Поведение ребенка в интернете</a:t>
            </a:r>
          </a:p>
        </p:txBody>
      </p:sp>
      <p:sp>
        <p:nvSpPr>
          <p:cNvPr id="11" name="Text Placeholder 4">
            <a:extLst>
              <a:ext uri="{FF2B5EF4-FFF2-40B4-BE49-F238E27FC236}">
                <a16:creationId xmlns:a16="http://schemas.microsoft.com/office/drawing/2014/main" id="{B658E6BF-E849-457D-BF98-A7BF14547971}"/>
              </a:ext>
            </a:extLst>
          </p:cNvPr>
          <p:cNvSpPr txBox="1">
            <a:spLocks/>
          </p:cNvSpPr>
          <p:nvPr/>
        </p:nvSpPr>
        <p:spPr>
          <a:xfrm>
            <a:off x="6261079" y="2633980"/>
            <a:ext cx="5507702" cy="101566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Почти половина </a:t>
            </a:r>
            <a:r>
              <a:rPr lang="ru-RU" dirty="0"/>
              <a:t>детей признается, что скрывает от своих родителей что-то из своей интернет-жизни. Чаще всего это время, которое они проводят перед экраном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и/или сайты</a:t>
            </a:r>
            <a:r>
              <a:rPr lang="ru-RU" dirty="0"/>
              <a:t>, на которые они заходят.</a:t>
            </a: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48FC55D9-D16F-4BB9-8FB5-8DAD5B64C80C}"/>
              </a:ext>
            </a:extLst>
          </p:cNvPr>
          <p:cNvSpPr txBox="1">
            <a:spLocks/>
          </p:cNvSpPr>
          <p:nvPr/>
        </p:nvSpPr>
        <p:spPr>
          <a:xfrm>
            <a:off x="5564179" y="3885416"/>
            <a:ext cx="6204602" cy="477054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Компьютерные игры</a:t>
            </a:r>
          </a:p>
        </p:txBody>
      </p:sp>
      <p:sp>
        <p:nvSpPr>
          <p:cNvPr id="13" name="Text Placeholder 4">
            <a:extLst>
              <a:ext uri="{FF2B5EF4-FFF2-40B4-BE49-F238E27FC236}">
                <a16:creationId xmlns:a16="http://schemas.microsoft.com/office/drawing/2014/main" id="{FF7A8FF2-9409-4DA9-8327-71C486C60423}"/>
              </a:ext>
            </a:extLst>
          </p:cNvPr>
          <p:cNvSpPr txBox="1">
            <a:spLocks/>
          </p:cNvSpPr>
          <p:nvPr/>
        </p:nvSpPr>
        <p:spPr>
          <a:xfrm>
            <a:off x="6261079" y="4483100"/>
            <a:ext cx="5507702" cy="55399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0"/>
              </a:spcBef>
            </a:pPr>
            <a:r>
              <a:rPr lang="ru-RU" dirty="0"/>
              <a:t>Данные показывают, что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9 из 10 </a:t>
            </a:r>
            <a:r>
              <a:rPr lang="ru-RU" dirty="0"/>
              <a:t>школьников играют в</a:t>
            </a:r>
            <a:r>
              <a:rPr lang="en-US" dirty="0"/>
              <a:t> </a:t>
            </a:r>
            <a:r>
              <a:rPr lang="ru-RU" dirty="0"/>
              <a:t>компьютерные игры.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B26DFCD-08F7-4A4C-AC86-97275E9A5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1045814"/>
            <a:ext cx="576905" cy="588042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A86FB1F5-184D-4508-8031-3C67EE1A2A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2633980"/>
            <a:ext cx="576905" cy="57673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6F052168-54FA-4E86-ADA5-F351DCC6A18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2469" y="4483100"/>
            <a:ext cx="576905" cy="554117"/>
          </a:xfrm>
          <a:prstGeom prst="rect">
            <a:avLst/>
          </a:prstGeom>
        </p:spPr>
      </p:pic>
      <p:grpSp>
        <p:nvGrpSpPr>
          <p:cNvPr id="22" name="Group 21">
            <a:extLst>
              <a:ext uri="{FF2B5EF4-FFF2-40B4-BE49-F238E27FC236}">
                <a16:creationId xmlns:a16="http://schemas.microsoft.com/office/drawing/2014/main" id="{0CC1FCDC-2375-4CD1-B53E-110C553B6BCB}"/>
              </a:ext>
            </a:extLst>
          </p:cNvPr>
          <p:cNvGrpSpPr/>
          <p:nvPr/>
        </p:nvGrpSpPr>
        <p:grpSpPr>
          <a:xfrm>
            <a:off x="423219" y="2146590"/>
            <a:ext cx="5067140" cy="3996975"/>
            <a:chOff x="423219" y="2146590"/>
            <a:chExt cx="5067140" cy="3996975"/>
          </a:xfrm>
        </p:grpSpPr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301BE837-8972-41C1-9B3A-5DB4A227D59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7234" y="2146590"/>
              <a:ext cx="4786286" cy="3915744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81407FA2-B566-424B-9547-422A56AA5A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rcRect l="1571" t="-8213" b="-1"/>
            <a:stretch/>
          </p:blipFill>
          <p:spPr>
            <a:xfrm>
              <a:off x="423219" y="6038850"/>
              <a:ext cx="5067140" cy="104715"/>
            </a:xfrm>
            <a:prstGeom prst="rect">
              <a:avLst/>
            </a:prstGeom>
          </p:spPr>
        </p:pic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47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C99E73-37E9-4EDF-8DE6-9D668A267D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ru-RU"/>
              <a:t>Взрослые и дети в цифровом мире</a:t>
            </a:r>
            <a:endParaRPr lang="ru-RU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30</a:t>
            </a:fld>
            <a:endParaRPr lang="ru-RU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11" name="Content Placeholder 5">
            <a:extLst>
              <a:ext uri="{FF2B5EF4-FFF2-40B4-BE49-F238E27FC236}">
                <a16:creationId xmlns:a16="http://schemas.microsoft.com/office/drawing/2014/main" id="{36B9E201-5CD4-4AFE-9EC4-9A0FAC9C6A83}"/>
              </a:ext>
            </a:extLst>
          </p:cNvPr>
          <p:cNvSpPr txBox="1">
            <a:spLocks/>
          </p:cNvSpPr>
          <p:nvPr/>
        </p:nvSpPr>
        <p:spPr>
          <a:xfrm>
            <a:off x="802640" y="2144263"/>
            <a:ext cx="5134728" cy="353943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3200" dirty="0" smtClean="0"/>
              <a:t>Всем спасибо!</a:t>
            </a:r>
          </a:p>
          <a:p>
            <a:endParaRPr lang="ru-RU" sz="3200" dirty="0"/>
          </a:p>
          <a:p>
            <a:endParaRPr lang="ru-RU" sz="3200" dirty="0" smtClean="0"/>
          </a:p>
          <a:p>
            <a:endParaRPr lang="ru-RU" sz="3200" dirty="0"/>
          </a:p>
          <a:p>
            <a:r>
              <a:rPr lang="en-US" sz="3200" dirty="0" smtClean="0">
                <a:solidFill>
                  <a:srgbClr val="FF0000"/>
                </a:solidFill>
                <a:hlinkClick r:id="rId4"/>
              </a:rPr>
              <a:t>https://kids.kaspersky.ru/</a:t>
            </a:r>
            <a:endParaRPr lang="en-US" sz="3200" dirty="0" smtClean="0">
              <a:solidFill>
                <a:srgbClr val="FF0000"/>
              </a:solidFill>
            </a:endParaRPr>
          </a:p>
          <a:p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smtClean="0">
                <a:solidFill>
                  <a:srgbClr val="FF0000"/>
                </a:solidFill>
              </a:rPr>
              <a:t>kids@kaspersky.com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33378" y="1023258"/>
            <a:ext cx="3432728" cy="45489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45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9362CF-A62A-4723-92FA-FD1BD35EF4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Активность детей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0F91EAA-D234-43B9-B732-1A650A85489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/>
          <a:lstStyle/>
          <a:p>
            <a:r>
              <a:rPr lang="ru-RU" dirty="0"/>
              <a:t>Если рассматривать всех детей, то основными функциями интернета и гаджетов являются: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игры, общение</a:t>
            </a:r>
            <a:r>
              <a:rPr lang="ru-RU" dirty="0"/>
              <a:t> и 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получение развлекательного контента</a:t>
            </a:r>
            <a:r>
              <a:rPr lang="ru-RU" dirty="0"/>
              <a:t>. </a:t>
            </a:r>
          </a:p>
          <a:p>
            <a:r>
              <a:rPr lang="ru-RU" dirty="0"/>
              <a:t>Учеба только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на пятом месте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CD27A39-9C3D-4528-855C-4D7206ED60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4</a:t>
            </a:fld>
            <a:endParaRPr lang="ru-RU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EC76F8E-2ED3-4AAA-AE36-3D4D72FC55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79014"/>
            <a:ext cx="576905" cy="52240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98C5D6D-70BC-4EC4-97D3-8643C3499EA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0833" y="1790700"/>
            <a:ext cx="1565744" cy="4267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1D1E10E-30A8-4A73-B920-4308B2059C7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0119" y="1790700"/>
            <a:ext cx="1291137" cy="42672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868B66A-E46F-41CC-A36A-432933363D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2637" y="1786909"/>
            <a:ext cx="4114801" cy="3627251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29EB71BF-BD52-48EC-BD34-C305F6720E6C}"/>
              </a:ext>
            </a:extLst>
          </p:cNvPr>
          <p:cNvGrpSpPr/>
          <p:nvPr/>
        </p:nvGrpSpPr>
        <p:grpSpPr>
          <a:xfrm>
            <a:off x="5583152" y="1183166"/>
            <a:ext cx="1779506" cy="1415650"/>
            <a:chOff x="5828860" y="1235559"/>
            <a:chExt cx="1779506" cy="1415650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02B2E607-3813-4392-97AC-607B37F29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62566" y="1661591"/>
              <a:ext cx="574957" cy="527953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FEE6FDCA-B235-4708-831B-59D95ABBD3D0}"/>
                </a:ext>
              </a:extLst>
            </p:cNvPr>
            <p:cNvSpPr/>
            <p:nvPr/>
          </p:nvSpPr>
          <p:spPr>
            <a:xfrm>
              <a:off x="5828860" y="2189544"/>
              <a:ext cx="1010816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Общаюсь с друзьями</a:t>
              </a:r>
            </a:p>
          </p:txBody>
        </p:sp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71337AC6-1FF8-4E8A-B99E-6B7A0891DDC9}"/>
                </a:ext>
              </a:extLst>
            </p:cNvPr>
            <p:cNvGrpSpPr/>
            <p:nvPr/>
          </p:nvGrpSpPr>
          <p:grpSpPr>
            <a:xfrm>
              <a:off x="6709304" y="1630057"/>
              <a:ext cx="890280" cy="262130"/>
              <a:chOff x="6709304" y="1630057"/>
              <a:chExt cx="890280" cy="262130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38C141A3-F4DA-4730-B141-BEB8E3568C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9BEF255A-616A-499B-9E27-EDAAF3731BB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FD3CF7BF-B7C1-46A1-923B-C57B255DC35D}"/>
                </a:ext>
              </a:extLst>
            </p:cNvPr>
            <p:cNvSpPr/>
            <p:nvPr/>
          </p:nvSpPr>
          <p:spPr>
            <a:xfrm>
              <a:off x="6920356" y="1235559"/>
              <a:ext cx="688010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73%</a:t>
              </a:r>
            </a:p>
          </p:txBody>
        </p:sp>
      </p:grpSp>
      <p:grpSp>
        <p:nvGrpSpPr>
          <p:cNvPr id="67" name="Group 66">
            <a:extLst>
              <a:ext uri="{FF2B5EF4-FFF2-40B4-BE49-F238E27FC236}">
                <a16:creationId xmlns:a16="http://schemas.microsoft.com/office/drawing/2014/main" id="{FB14FFBE-B395-4367-A9CC-2E11213B0916}"/>
              </a:ext>
            </a:extLst>
          </p:cNvPr>
          <p:cNvGrpSpPr/>
          <p:nvPr/>
        </p:nvGrpSpPr>
        <p:grpSpPr>
          <a:xfrm>
            <a:off x="6446543" y="1541469"/>
            <a:ext cx="2073073" cy="1869138"/>
            <a:chOff x="6723111" y="2004724"/>
            <a:chExt cx="2073073" cy="1869138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110037A-5626-48CF-83B7-C67C61E1941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24338" y="2624395"/>
              <a:ext cx="481815" cy="415058"/>
            </a:xfrm>
            <a:prstGeom prst="rect">
              <a:avLst/>
            </a:prstGeom>
          </p:spPr>
        </p:pic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95A9BFDC-41DF-459C-B1B7-5C439A91EB87}"/>
                </a:ext>
              </a:extLst>
            </p:cNvPr>
            <p:cNvSpPr/>
            <p:nvPr/>
          </p:nvSpPr>
          <p:spPr>
            <a:xfrm>
              <a:off x="6723111" y="3042865"/>
              <a:ext cx="1676971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видео с приколами,</a:t>
              </a:r>
            </a:p>
            <a:p>
              <a:pPr algn="ctr"/>
              <a:r>
                <a:rPr lang="ru-RU" sz="1200" b="1" dirty="0">
                  <a:latin typeface="+mj-lt"/>
                </a:rPr>
                <a:t>смешные картинки и фото</a:t>
              </a:r>
            </a:p>
          </p:txBody>
        </p: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500401E-073B-42CA-AC59-6E5A6B39DE55}"/>
                </a:ext>
              </a:extLst>
            </p:cNvPr>
            <p:cNvGrpSpPr/>
            <p:nvPr/>
          </p:nvGrpSpPr>
          <p:grpSpPr>
            <a:xfrm>
              <a:off x="7897122" y="2408495"/>
              <a:ext cx="890280" cy="262130"/>
              <a:chOff x="6709304" y="1630057"/>
              <a:chExt cx="890280" cy="262130"/>
            </a:xfrm>
          </p:grpSpPr>
          <p:cxnSp>
            <p:nvCxnSpPr>
              <p:cNvPr id="36" name="Straight Connector 35">
                <a:extLst>
                  <a:ext uri="{FF2B5EF4-FFF2-40B4-BE49-F238E27FC236}">
                    <a16:creationId xmlns:a16="http://schemas.microsoft.com/office/drawing/2014/main" id="{76BAD58C-7E8E-49EC-9F8E-7EFC4328CF9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63144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>
                <a:extLst>
                  <a:ext uri="{FF2B5EF4-FFF2-40B4-BE49-F238E27FC236}">
                    <a16:creationId xmlns:a16="http://schemas.microsoft.com/office/drawing/2014/main" id="{75546E15-8CD5-4ADA-B83C-1BFE7BF22C0B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DF6A3D88-14A5-4982-87D5-B14255BBA034}"/>
                </a:ext>
              </a:extLst>
            </p:cNvPr>
            <p:cNvSpPr/>
            <p:nvPr/>
          </p:nvSpPr>
          <p:spPr>
            <a:xfrm>
              <a:off x="8095350" y="2004724"/>
              <a:ext cx="70083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6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9%</a:t>
              </a:r>
            </a:p>
          </p:txBody>
        </p:sp>
      </p:grpSp>
      <p:grpSp>
        <p:nvGrpSpPr>
          <p:cNvPr id="66" name="Group 65">
            <a:extLst>
              <a:ext uri="{FF2B5EF4-FFF2-40B4-BE49-F238E27FC236}">
                <a16:creationId xmlns:a16="http://schemas.microsoft.com/office/drawing/2014/main" id="{C88EBDAE-F5C3-4FDF-BD7C-208A1E18172A}"/>
              </a:ext>
            </a:extLst>
          </p:cNvPr>
          <p:cNvGrpSpPr/>
          <p:nvPr/>
        </p:nvGrpSpPr>
        <p:grpSpPr>
          <a:xfrm>
            <a:off x="6819103" y="3140422"/>
            <a:ext cx="2002791" cy="1548031"/>
            <a:chOff x="6624503" y="3691951"/>
            <a:chExt cx="2002791" cy="1548031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33F3D68C-45E9-449B-9A49-D8FEE09F41B6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31683" y="4120523"/>
              <a:ext cx="426682" cy="493366"/>
            </a:xfrm>
            <a:prstGeom prst="rect">
              <a:avLst/>
            </a:prstGeom>
          </p:spPr>
        </p:pic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C21CD9C-74E5-44F8-9812-A7C532A8C971}"/>
                </a:ext>
              </a:extLst>
            </p:cNvPr>
            <p:cNvSpPr/>
            <p:nvPr/>
          </p:nvSpPr>
          <p:spPr>
            <a:xfrm>
              <a:off x="6624503" y="4593651"/>
              <a:ext cx="1676971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Смотрю фильмы/сериалы</a:t>
              </a:r>
            </a:p>
            <a:p>
              <a:pPr algn="ctr"/>
              <a:r>
                <a:rPr lang="ru-RU" sz="1200" b="1" dirty="0">
                  <a:latin typeface="+mj-lt"/>
                </a:rPr>
                <a:t>или слушаю музыку</a:t>
              </a:r>
            </a:p>
          </p:txBody>
        </p: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645C6B2B-08C6-4747-B8F7-B50C1B305BE6}"/>
                </a:ext>
              </a:extLst>
            </p:cNvPr>
            <p:cNvGrpSpPr/>
            <p:nvPr/>
          </p:nvGrpSpPr>
          <p:grpSpPr>
            <a:xfrm>
              <a:off x="7728232" y="4090383"/>
              <a:ext cx="890280" cy="262130"/>
              <a:chOff x="6709304" y="1566044"/>
              <a:chExt cx="890280" cy="262130"/>
            </a:xfrm>
          </p:grpSpPr>
          <p:cxnSp>
            <p:nvCxnSpPr>
              <p:cNvPr id="41" name="Straight Connector 40">
                <a:extLst>
                  <a:ext uri="{FF2B5EF4-FFF2-40B4-BE49-F238E27FC236}">
                    <a16:creationId xmlns:a16="http://schemas.microsoft.com/office/drawing/2014/main" id="{18CFD787-A8B8-4616-B6AC-479255A5A4D4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709304" y="1567429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>
                <a:extLst>
                  <a:ext uri="{FF2B5EF4-FFF2-40B4-BE49-F238E27FC236}">
                    <a16:creationId xmlns:a16="http://schemas.microsoft.com/office/drawing/2014/main" id="{081B224F-F67E-4070-80DD-36C97F909B1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566044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614CB738-BE7F-491D-9021-9A17BEB678F9}"/>
                </a:ext>
              </a:extLst>
            </p:cNvPr>
            <p:cNvSpPr/>
            <p:nvPr/>
          </p:nvSpPr>
          <p:spPr>
            <a:xfrm>
              <a:off x="7945697" y="3691951"/>
              <a:ext cx="681597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55%</a:t>
              </a:r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790F329E-4870-4DDA-A758-F53E6CB0DC6B}"/>
              </a:ext>
            </a:extLst>
          </p:cNvPr>
          <p:cNvGrpSpPr/>
          <p:nvPr/>
        </p:nvGrpSpPr>
        <p:grpSpPr>
          <a:xfrm>
            <a:off x="3687999" y="1907705"/>
            <a:ext cx="1922836" cy="818724"/>
            <a:chOff x="3538467" y="1988989"/>
            <a:chExt cx="1922836" cy="818724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366C0F6-514F-4ACC-BD27-98A37C910F3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63091" y="1988989"/>
              <a:ext cx="480652" cy="461666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534A440-1AA6-4CD1-93BB-D786128649A8}"/>
                </a:ext>
              </a:extLst>
            </p:cNvPr>
            <p:cNvSpPr/>
            <p:nvPr/>
          </p:nvSpPr>
          <p:spPr>
            <a:xfrm>
              <a:off x="4052640" y="2530714"/>
              <a:ext cx="1408663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Играю в игры</a:t>
              </a:r>
            </a:p>
          </p:txBody>
        </p:sp>
        <p:grpSp>
          <p:nvGrpSpPr>
            <p:cNvPr id="45" name="Group 44">
              <a:extLst>
                <a:ext uri="{FF2B5EF4-FFF2-40B4-BE49-F238E27FC236}">
                  <a16:creationId xmlns:a16="http://schemas.microsoft.com/office/drawing/2014/main" id="{D3F9BB39-CDF6-4FEF-BD58-40A4C9D5F430}"/>
                </a:ext>
              </a:extLst>
            </p:cNvPr>
            <p:cNvGrpSpPr/>
            <p:nvPr/>
          </p:nvGrpSpPr>
          <p:grpSpPr>
            <a:xfrm>
              <a:off x="3581041" y="2263914"/>
              <a:ext cx="891081" cy="263598"/>
              <a:chOff x="6898007" y="1989230"/>
              <a:chExt cx="891081" cy="263598"/>
            </a:xfrm>
          </p:grpSpPr>
          <p:cxnSp>
            <p:nvCxnSpPr>
              <p:cNvPr id="46" name="Straight Connector 45">
                <a:extLst>
                  <a:ext uri="{FF2B5EF4-FFF2-40B4-BE49-F238E27FC236}">
                    <a16:creationId xmlns:a16="http://schemas.microsoft.com/office/drawing/2014/main" id="{D7468B87-07E0-41E9-B7E3-40D28A70079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528344" y="1989230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>
                <a:extLst>
                  <a:ext uri="{FF2B5EF4-FFF2-40B4-BE49-F238E27FC236}">
                    <a16:creationId xmlns:a16="http://schemas.microsoft.com/office/drawing/2014/main" id="{FB0D6A52-1F80-4BB3-8C41-6EBA714E103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898007" y="225282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F8F4B40A-17E1-453B-84A3-09C6CBF55958}"/>
                </a:ext>
              </a:extLst>
            </p:cNvPr>
            <p:cNvSpPr/>
            <p:nvPr/>
          </p:nvSpPr>
          <p:spPr>
            <a:xfrm>
              <a:off x="3538467" y="2126711"/>
              <a:ext cx="680892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74%</a:t>
              </a:r>
            </a:p>
          </p:txBody>
        </p:sp>
      </p:grpSp>
      <p:grpSp>
        <p:nvGrpSpPr>
          <p:cNvPr id="70" name="Group 69">
            <a:extLst>
              <a:ext uri="{FF2B5EF4-FFF2-40B4-BE49-F238E27FC236}">
                <a16:creationId xmlns:a16="http://schemas.microsoft.com/office/drawing/2014/main" id="{B1245E4E-EF8B-4EB8-823C-4EDEC3C7A0CD}"/>
              </a:ext>
            </a:extLst>
          </p:cNvPr>
          <p:cNvGrpSpPr/>
          <p:nvPr/>
        </p:nvGrpSpPr>
        <p:grpSpPr>
          <a:xfrm>
            <a:off x="3220179" y="2981596"/>
            <a:ext cx="2139433" cy="800858"/>
            <a:chOff x="3213703" y="3499655"/>
            <a:chExt cx="2139433" cy="800858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997E5B61-9F0B-4091-A939-320562317A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52640" y="3499655"/>
              <a:ext cx="556021" cy="491542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3FBF772F-B34F-443E-B03D-FDD084C99FCE}"/>
                </a:ext>
              </a:extLst>
            </p:cNvPr>
            <p:cNvSpPr/>
            <p:nvPr/>
          </p:nvSpPr>
          <p:spPr>
            <a:xfrm>
              <a:off x="3475107" y="4023514"/>
              <a:ext cx="1878029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Что-то покупаю</a:t>
              </a:r>
            </a:p>
          </p:txBody>
        </p: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44A573C9-511D-4518-ADE9-8360805793A9}"/>
                </a:ext>
              </a:extLst>
            </p:cNvPr>
            <p:cNvGrpSpPr/>
            <p:nvPr/>
          </p:nvGrpSpPr>
          <p:grpSpPr>
            <a:xfrm>
              <a:off x="3291005" y="3709306"/>
              <a:ext cx="722407" cy="260745"/>
              <a:chOff x="7031834" y="1891572"/>
              <a:chExt cx="722407" cy="260745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4216BFE3-562F-4CB4-BF15-826EA85498C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493497" y="1891572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8AAD0F3E-5F76-4ADA-A55B-D97B28C7911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031834" y="2149563"/>
                <a:ext cx="460862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63860DE6-E73F-43A7-AEA4-14286E99E4E4}"/>
                </a:ext>
              </a:extLst>
            </p:cNvPr>
            <p:cNvSpPr/>
            <p:nvPr/>
          </p:nvSpPr>
          <p:spPr>
            <a:xfrm>
              <a:off x="3213703" y="3569666"/>
              <a:ext cx="546946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8%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F0CED627-091A-489A-B87D-6501BAE0CE90}"/>
              </a:ext>
            </a:extLst>
          </p:cNvPr>
          <p:cNvGrpSpPr/>
          <p:nvPr/>
        </p:nvGrpSpPr>
        <p:grpSpPr>
          <a:xfrm>
            <a:off x="3292350" y="4090240"/>
            <a:ext cx="2205372" cy="966749"/>
            <a:chOff x="3514391" y="4625870"/>
            <a:chExt cx="2205372" cy="966749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F1FB7F7-66E1-419A-9032-04E68563D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6164" y="4625870"/>
              <a:ext cx="492298" cy="461665"/>
            </a:xfrm>
            <a:prstGeom prst="rect">
              <a:avLst/>
            </a:prstGeom>
          </p:spPr>
        </p:pic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7C684818-6815-49CD-A45F-B1D260D76C53}"/>
                </a:ext>
              </a:extLst>
            </p:cNvPr>
            <p:cNvSpPr/>
            <p:nvPr/>
          </p:nvSpPr>
          <p:spPr>
            <a:xfrm>
              <a:off x="3841734" y="5130954"/>
              <a:ext cx="1878029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Читаю новости</a:t>
              </a:r>
            </a:p>
            <a:p>
              <a:pPr algn="ctr"/>
              <a:r>
                <a:rPr lang="ru-RU" sz="1200" b="1" dirty="0">
                  <a:latin typeface="+mj-lt"/>
                </a:rPr>
                <a:t>и статьи/блоги</a:t>
              </a:r>
            </a:p>
          </p:txBody>
        </p: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80EB383D-3F9D-4013-98ED-271539C5E574}"/>
                </a:ext>
              </a:extLst>
            </p:cNvPr>
            <p:cNvGrpSpPr/>
            <p:nvPr/>
          </p:nvGrpSpPr>
          <p:grpSpPr>
            <a:xfrm>
              <a:off x="3572097" y="4850912"/>
              <a:ext cx="891081" cy="261157"/>
              <a:chOff x="7057839" y="1368901"/>
              <a:chExt cx="891081" cy="261157"/>
            </a:xfrm>
          </p:grpSpPr>
          <p:cxnSp>
            <p:nvCxnSpPr>
              <p:cNvPr id="57" name="Straight Connector 56">
                <a:extLst>
                  <a:ext uri="{FF2B5EF4-FFF2-40B4-BE49-F238E27FC236}">
                    <a16:creationId xmlns:a16="http://schemas.microsoft.com/office/drawing/2014/main" id="{2FEBA38A-8651-414E-A57D-D2938867EE9D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688176" y="1368901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8" name="Straight Connector 57">
                <a:extLst>
                  <a:ext uri="{FF2B5EF4-FFF2-40B4-BE49-F238E27FC236}">
                    <a16:creationId xmlns:a16="http://schemas.microsoft.com/office/drawing/2014/main" id="{36D2EE1D-F90A-4B57-8C7E-B882A3E20BD1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7057839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Rectangle 58">
              <a:extLst>
                <a:ext uri="{FF2B5EF4-FFF2-40B4-BE49-F238E27FC236}">
                  <a16:creationId xmlns:a16="http://schemas.microsoft.com/office/drawing/2014/main" id="{B198E41D-D369-416A-A209-5152F9008561}"/>
                </a:ext>
              </a:extLst>
            </p:cNvPr>
            <p:cNvSpPr/>
            <p:nvPr/>
          </p:nvSpPr>
          <p:spPr>
            <a:xfrm>
              <a:off x="3514391" y="4721196"/>
              <a:ext cx="696024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en-US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2</a:t>
              </a:r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3%</a:t>
              </a:r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B63F3854-6D75-430E-AA89-07E06A76B37A}"/>
              </a:ext>
            </a:extLst>
          </p:cNvPr>
          <p:cNvGrpSpPr/>
          <p:nvPr/>
        </p:nvGrpSpPr>
        <p:grpSpPr>
          <a:xfrm>
            <a:off x="6175691" y="4808644"/>
            <a:ext cx="1964606" cy="1005333"/>
            <a:chOff x="5445319" y="4989921"/>
            <a:chExt cx="1964606" cy="1005333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C10FE9A-81CD-441F-BE38-8CFF4A08E18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schemeClr val="accent6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28860" y="4989921"/>
              <a:ext cx="574957" cy="520640"/>
            </a:xfrm>
            <a:prstGeom prst="rect">
              <a:avLst/>
            </a:prstGeom>
          </p:spPr>
        </p:pic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5C7123A7-D77C-4309-8061-880C2D443A92}"/>
                </a:ext>
              </a:extLst>
            </p:cNvPr>
            <p:cNvSpPr/>
            <p:nvPr/>
          </p:nvSpPr>
          <p:spPr>
            <a:xfrm>
              <a:off x="5445319" y="5533589"/>
              <a:ext cx="1377080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ru-RU" sz="1200" b="1" dirty="0">
                  <a:latin typeface="+mj-lt"/>
                </a:rPr>
                <a:t>Готовлюсь к учебе</a:t>
              </a:r>
            </a:p>
          </p:txBody>
        </p:sp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00C9F64-28A8-41A0-9658-DDF6705DB721}"/>
                </a:ext>
              </a:extLst>
            </p:cNvPr>
            <p:cNvGrpSpPr/>
            <p:nvPr/>
          </p:nvGrpSpPr>
          <p:grpSpPr>
            <a:xfrm>
              <a:off x="6507151" y="5397162"/>
              <a:ext cx="893992" cy="263553"/>
              <a:chOff x="6705592" y="1366505"/>
              <a:chExt cx="893992" cy="263553"/>
            </a:xfrm>
          </p:grpSpPr>
          <p:cxnSp>
            <p:nvCxnSpPr>
              <p:cNvPr id="62" name="Straight Connector 61">
                <a:extLst>
                  <a:ext uri="{FF2B5EF4-FFF2-40B4-BE49-F238E27FC236}">
                    <a16:creationId xmlns:a16="http://schemas.microsoft.com/office/drawing/2014/main" id="{B13E4CA7-B52A-4194-86F4-1C0EC1263AF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705592" y="1366505"/>
                <a:ext cx="260744" cy="260745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>
                <a:extLst>
                  <a:ext uri="{FF2B5EF4-FFF2-40B4-BE49-F238E27FC236}">
                    <a16:creationId xmlns:a16="http://schemas.microsoft.com/office/drawing/2014/main" id="{8D420D45-8D79-4551-8449-A507686F8EF0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970048" y="1630057"/>
                <a:ext cx="629536" cy="1"/>
              </a:xfrm>
              <a:prstGeom prst="line">
                <a:avLst/>
              </a:prstGeom>
              <a:ln w="19050" cap="rnd"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068F9DBA-9DEC-421F-A1F8-8C3F668BD19D}"/>
                </a:ext>
              </a:extLst>
            </p:cNvPr>
            <p:cNvSpPr/>
            <p:nvPr/>
          </p:nvSpPr>
          <p:spPr>
            <a:xfrm>
              <a:off x="6715504" y="5274300"/>
              <a:ext cx="694421" cy="400110"/>
            </a:xfrm>
            <a:prstGeom prst="rect">
              <a:avLst/>
            </a:prstGeom>
          </p:spPr>
          <p:txBody>
            <a:bodyPr wrap="none" anchor="ctr">
              <a:spAutoFit/>
            </a:bodyPr>
            <a:lstStyle/>
            <a:p>
              <a:pPr algn="r"/>
              <a:r>
                <a:rPr lang="ru-RU" sz="2000" b="1" dirty="0">
                  <a:solidFill>
                    <a:schemeClr val="accent6">
                      <a:lumMod val="60000"/>
                      <a:lumOff val="40000"/>
                    </a:schemeClr>
                  </a:solidFill>
                  <a:latin typeface="+mj-lt"/>
                </a:rPr>
                <a:t>45%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2246A7EC-A7F1-4073-A3EB-316728542557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2559" y="4912939"/>
            <a:ext cx="518485" cy="565028"/>
          </a:xfrm>
          <a:prstGeom prst="rect">
            <a:avLst/>
          </a:prstGeom>
        </p:spPr>
      </p:pic>
      <p:cxnSp>
        <p:nvCxnSpPr>
          <p:cNvPr id="79" name="Straight Connector 78">
            <a:extLst>
              <a:ext uri="{FF2B5EF4-FFF2-40B4-BE49-F238E27FC236}">
                <a16:creationId xmlns:a16="http://schemas.microsoft.com/office/drawing/2014/main" id="{512D6CE0-F7B4-4375-8F43-9361D775E8CE}"/>
              </a:ext>
            </a:extLst>
          </p:cNvPr>
          <p:cNvCxnSpPr>
            <a:cxnSpLocks/>
          </p:cNvCxnSpPr>
          <p:nvPr/>
        </p:nvCxnSpPr>
        <p:spPr>
          <a:xfrm flipH="1">
            <a:off x="5170103" y="5136532"/>
            <a:ext cx="260744" cy="260745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>
            <a:extLst>
              <a:ext uri="{FF2B5EF4-FFF2-40B4-BE49-F238E27FC236}">
                <a16:creationId xmlns:a16="http://schemas.microsoft.com/office/drawing/2014/main" id="{C66956AB-ADE5-43F4-934C-F60AB6027E1E}"/>
              </a:ext>
            </a:extLst>
          </p:cNvPr>
          <p:cNvCxnSpPr>
            <a:cxnSpLocks/>
          </p:cNvCxnSpPr>
          <p:nvPr/>
        </p:nvCxnSpPr>
        <p:spPr>
          <a:xfrm flipV="1">
            <a:off x="4539766" y="5397688"/>
            <a:ext cx="629536" cy="1"/>
          </a:xfrm>
          <a:prstGeom prst="line">
            <a:avLst/>
          </a:prstGeom>
          <a:ln w="19050" cap="rnd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Rectangle 80">
            <a:extLst>
              <a:ext uri="{FF2B5EF4-FFF2-40B4-BE49-F238E27FC236}">
                <a16:creationId xmlns:a16="http://schemas.microsoft.com/office/drawing/2014/main" id="{5F453411-A773-4FB1-B7BB-743F9C9A05A3}"/>
              </a:ext>
            </a:extLst>
          </p:cNvPr>
          <p:cNvSpPr/>
          <p:nvPr/>
        </p:nvSpPr>
        <p:spPr>
          <a:xfrm>
            <a:off x="4469236" y="5006816"/>
            <a:ext cx="708848" cy="400110"/>
          </a:xfrm>
          <a:prstGeom prst="rect">
            <a:avLst/>
          </a:prstGeom>
        </p:spPr>
        <p:txBody>
          <a:bodyPr wrap="none" anchor="ctr">
            <a:spAutoFit/>
          </a:bodyPr>
          <a:lstStyle/>
          <a:p>
            <a:pPr algn="r"/>
            <a:r>
              <a:rPr lang="ru-RU" sz="2000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40%</a:t>
            </a:r>
          </a:p>
        </p:txBody>
      </p:sp>
      <p:sp>
        <p:nvSpPr>
          <p:cNvPr id="82" name="Rectangle 81">
            <a:extLst>
              <a:ext uri="{FF2B5EF4-FFF2-40B4-BE49-F238E27FC236}">
                <a16:creationId xmlns:a16="http://schemas.microsoft.com/office/drawing/2014/main" id="{F9A2CBE3-04F3-49EA-8208-B9C54B7B3669}"/>
              </a:ext>
            </a:extLst>
          </p:cNvPr>
          <p:cNvSpPr/>
          <p:nvPr/>
        </p:nvSpPr>
        <p:spPr>
          <a:xfrm>
            <a:off x="3895260" y="5441236"/>
            <a:ext cx="22523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1200" b="1" dirty="0">
                <a:latin typeface="+mj-lt"/>
              </a:rPr>
              <a:t>Ищу разную информацию. Например, о фильмах, играх, погоде</a:t>
            </a:r>
          </a:p>
        </p:txBody>
      </p:sp>
      <p:sp>
        <p:nvSpPr>
          <p:cNvPr id="65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84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Контроль со стороны родителей (общая практика)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FD5C59-F532-4787-AEA1-AD1B9BA7E55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0119" y="947420"/>
            <a:ext cx="10648662" cy="784830"/>
          </a:xfrm>
        </p:spPr>
        <p:txBody>
          <a:bodyPr rIns="0"/>
          <a:lstStyle/>
          <a:p>
            <a:r>
              <a:rPr lang="ru-RU" b="1" spc="-10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Четверть</a:t>
            </a:r>
            <a:r>
              <a:rPr lang="ru-RU" spc="-10" dirty="0"/>
              <a:t> всех родителей школьников утверждает, что их дети проводят все свободное время в гаджетах/интернете. </a:t>
            </a:r>
          </a:p>
          <a:p>
            <a:r>
              <a:rPr lang="ru-RU" dirty="0"/>
              <a:t>По мере взросления </a:t>
            </a:r>
            <a:r>
              <a:rPr lang="ru-RU" dirty="0" smtClean="0"/>
              <a:t>детей </a:t>
            </a:r>
            <a:r>
              <a:rPr lang="ru-RU" dirty="0"/>
              <a:t>время, проводимое ими в интернете,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увеличивается</a:t>
            </a:r>
            <a:r>
              <a:rPr lang="ru-RU" dirty="0"/>
              <a:t>, а вот контроль со стороны родителей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ослабевает</a:t>
            </a:r>
            <a:r>
              <a:rPr lang="ru-RU" dirty="0"/>
              <a:t>.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7E657100-C12C-4469-8B46-BAB2D8DE272C}"/>
              </a:ext>
            </a:extLst>
          </p:cNvPr>
          <p:cNvSpPr txBox="1">
            <a:spLocks/>
          </p:cNvSpPr>
          <p:nvPr/>
        </p:nvSpPr>
        <p:spPr>
          <a:xfrm>
            <a:off x="1120119" y="2810452"/>
            <a:ext cx="6271281" cy="784830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При этом чаще всего родители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перестают контролировать </a:t>
            </a:r>
            <a:r>
              <a:rPr lang="ru-RU" dirty="0"/>
              <a:t>время пребывания своих детей в гаджетах, именно тогда, когда ребенок переходит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 </a:t>
            </a:r>
            <a:r>
              <a:rPr lang="ru-RU" dirty="0"/>
              <a:t>в группу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sp>
        <p:nvSpPr>
          <p:cNvPr id="7" name="Text Placeholder 2">
            <a:extLst>
              <a:ext uri="{FF2B5EF4-FFF2-40B4-BE49-F238E27FC236}">
                <a16:creationId xmlns:a16="http://schemas.microsoft.com/office/drawing/2014/main" id="{B838E241-8E83-4070-8CDD-D26A07D82940}"/>
              </a:ext>
            </a:extLst>
          </p:cNvPr>
          <p:cNvSpPr txBox="1">
            <a:spLocks/>
          </p:cNvSpPr>
          <p:nvPr/>
        </p:nvSpPr>
        <p:spPr>
          <a:xfrm>
            <a:off x="1120119" y="3983126"/>
            <a:ext cx="45085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35% </a:t>
            </a:r>
            <a:r>
              <a:rPr lang="ru-RU" dirty="0"/>
              <a:t>родителей не контролируют время, которое ребенок проводит с</a:t>
            </a:r>
            <a:r>
              <a:rPr lang="en-US" dirty="0"/>
              <a:t> </a:t>
            </a:r>
            <a:r>
              <a:rPr lang="ru-RU" dirty="0"/>
              <a:t>гаджетами.</a:t>
            </a:r>
          </a:p>
        </p:txBody>
      </p:sp>
      <p:sp>
        <p:nvSpPr>
          <p:cNvPr id="8" name="Text Placeholder 2">
            <a:extLst>
              <a:ext uri="{FF2B5EF4-FFF2-40B4-BE49-F238E27FC236}">
                <a16:creationId xmlns:a16="http://schemas.microsoft.com/office/drawing/2014/main" id="{F538D818-F224-42F1-8ADD-1BEC8F5F5E7A}"/>
              </a:ext>
            </a:extLst>
          </p:cNvPr>
          <p:cNvSpPr txBox="1">
            <a:spLocks/>
          </p:cNvSpPr>
          <p:nvPr/>
        </p:nvSpPr>
        <p:spPr>
          <a:xfrm>
            <a:off x="1120119" y="4969235"/>
            <a:ext cx="379732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59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%</a:t>
            </a:r>
            <a:r>
              <a:rPr lang="ru-RU" dirty="0"/>
              <a:t> родителей не контролируют действия своих детей в сети.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17B0F24-3CB1-4D20-BA4E-32CB86BC5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988864"/>
            <a:ext cx="576905" cy="5880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D54CEC3-BFB0-4A9F-A346-E002180A5D4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63" y="2904975"/>
            <a:ext cx="504149" cy="5040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412A6D3-1A6A-4B0C-A231-2E2B2D7F223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3984633"/>
            <a:ext cx="576905" cy="57673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3BE467-62DF-4285-B1B2-7F78AC7357E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486" y="4972646"/>
            <a:ext cx="576905" cy="571080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66218223-2BA7-4682-9F45-324AD3673E6F}"/>
              </a:ext>
            </a:extLst>
          </p:cNvPr>
          <p:cNvGrpSpPr/>
          <p:nvPr/>
        </p:nvGrpSpPr>
        <p:grpSpPr>
          <a:xfrm>
            <a:off x="4892781" y="2542675"/>
            <a:ext cx="6876000" cy="3599972"/>
            <a:chOff x="4892781" y="2542675"/>
            <a:chExt cx="6876000" cy="3599972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8D869C3-527B-463A-8700-710B678F3DA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95106" y="2542675"/>
              <a:ext cx="6573675" cy="3513648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11F329FA-61F6-48BA-A776-1296EDD61FD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4892781" y="6046797"/>
              <a:ext cx="6876000" cy="95850"/>
            </a:xfrm>
            <a:prstGeom prst="rect">
              <a:avLst/>
            </a:prstGeom>
          </p:spPr>
        </p:pic>
      </p:grpSp>
      <p:sp>
        <p:nvSpPr>
          <p:cNvPr id="17" name="Text Placeholder 2">
            <a:extLst>
              <a:ext uri="{FF2B5EF4-FFF2-40B4-BE49-F238E27FC236}">
                <a16:creationId xmlns:a16="http://schemas.microsoft.com/office/drawing/2014/main" id="{6E176863-BE20-40E1-88A2-E553E29CCB36}"/>
              </a:ext>
            </a:extLst>
          </p:cNvPr>
          <p:cNvSpPr txBox="1">
            <a:spLocks/>
          </p:cNvSpPr>
          <p:nvPr/>
        </p:nvSpPr>
        <p:spPr>
          <a:xfrm>
            <a:off x="1120119" y="1995321"/>
            <a:ext cx="10279401" cy="553998"/>
          </a:xfrm>
          <a:prstGeom prst="rect">
            <a:avLst/>
          </a:prstGeom>
        </p:spPr>
        <p:txBody>
          <a:bodyPr vert="horz" wrap="square" lIns="91440" tIns="45720" rIns="0" bIns="45720" rtlCol="0">
            <a:sp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Наиболее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резкий рост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количества детей, постоянно проводящих время в интернете, происходит при переходе ребенка из возрастной группы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10-12 лет</a:t>
            </a:r>
            <a:r>
              <a:rPr lang="ru-RU" dirty="0">
                <a:latin typeface="+mj-lt"/>
              </a:rPr>
              <a:t> </a:t>
            </a:r>
            <a:r>
              <a:rPr lang="ru-RU" dirty="0"/>
              <a:t>в </a:t>
            </a:r>
            <a:r>
              <a:rPr lang="ru-RU" b="1" dirty="0">
                <a:solidFill>
                  <a:schemeClr val="accent6">
                    <a:lumMod val="60000"/>
                    <a:lumOff val="40000"/>
                  </a:schemeClr>
                </a:solidFill>
                <a:latin typeface="+mj-lt"/>
              </a:rPr>
              <a:t>13-15 лет</a:t>
            </a:r>
            <a:r>
              <a:rPr lang="ru-RU" dirty="0"/>
              <a:t>.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B8EDC1BC-17C7-4FA7-A136-CEB142028C8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310" y="2028853"/>
            <a:ext cx="499254" cy="504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94F739E5-7ACE-4BE4-BDB1-26A46909632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23667" y="6374279"/>
            <a:ext cx="5728789" cy="267970"/>
          </a:xfrm>
        </p:spPr>
        <p:txBody>
          <a:bodyPr/>
          <a:lstStyle/>
          <a:p>
            <a:r>
              <a:rPr lang="ru-RU" dirty="0">
                <a:solidFill>
                  <a:schemeClr val="tx1">
                    <a:lumMod val="50000"/>
                    <a:lumOff val="50000"/>
                  </a:schemeClr>
                </a:solidFill>
              </a:rPr>
              <a:t>Взрослые и дети в цифровом 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мире</a:t>
            </a:r>
            <a:r>
              <a:rPr lang="en-US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,</a:t>
            </a:r>
            <a:r>
              <a:rPr lang="ru-RU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исследование Лаборатории Касперского 2018г</a:t>
            </a: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665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496412-C932-4222-8CAD-2BA5B5CD0D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8" name="object 2"/>
          <p:cNvSpPr txBox="1">
            <a:spLocks/>
          </p:cNvSpPr>
          <p:nvPr/>
        </p:nvSpPr>
        <p:spPr>
          <a:xfrm>
            <a:off x="217715" y="362253"/>
            <a:ext cx="11440885" cy="1631216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500" b="1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Лаборатория</a:t>
            </a:r>
            <a:r>
              <a:rPr lang="ru-RU" dirty="0" smtClean="0"/>
              <a:t> </a:t>
            </a:r>
            <a:r>
              <a:rPr lang="ru-RU" dirty="0" err="1"/>
              <a:t>касперского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>		и издательство просвещение - учителям</a:t>
            </a:r>
            <a:r>
              <a:rPr lang="en-US" dirty="0"/>
              <a:t> </a:t>
            </a:r>
            <a:r>
              <a:rPr lang="ru-RU" dirty="0"/>
              <a:t>и детям</a:t>
            </a:r>
            <a:r>
              <a:rPr lang="en-US" dirty="0">
                <a:solidFill>
                  <a:schemeClr val="tx2"/>
                </a:solidFill>
              </a:rPr>
              <a:t/>
            </a:r>
            <a:br>
              <a:rPr lang="en-US" dirty="0">
                <a:solidFill>
                  <a:schemeClr val="tx2"/>
                </a:solidFill>
              </a:rPr>
            </a:br>
            <a:endParaRPr lang="en-US" dirty="0">
              <a:solidFill>
                <a:schemeClr val="tx2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6383" y="88695"/>
            <a:ext cx="1937657" cy="792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342" y="2038910"/>
            <a:ext cx="1084150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b="1" cap="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Информационная безопасность или на расстоянии одного </a:t>
            </a:r>
            <a:r>
              <a:rPr lang="ru-RU" b="1" cap="all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вируса. 7-9 классы </a:t>
            </a:r>
            <a:endParaRPr lang="ru-RU" b="1" cap="all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ru-RU" dirty="0"/>
          </a:p>
          <a:p>
            <a:pPr algn="ctr"/>
            <a:r>
              <a:rPr lang="ru-RU" b="1" dirty="0" smtClean="0">
                <a:solidFill>
                  <a:srgbClr val="008000"/>
                </a:solidFill>
              </a:rPr>
              <a:t>Автор – </a:t>
            </a:r>
            <a:r>
              <a:rPr lang="ru-RU" b="1" dirty="0" err="1" smtClean="0">
                <a:solidFill>
                  <a:srgbClr val="008000"/>
                </a:solidFill>
              </a:rPr>
              <a:t>Наместникова</a:t>
            </a:r>
            <a:r>
              <a:rPr lang="ru-RU" b="1" dirty="0" smtClean="0">
                <a:solidFill>
                  <a:srgbClr val="008000"/>
                </a:solidFill>
              </a:rPr>
              <a:t> Мария Сергеевна</a:t>
            </a:r>
            <a:endParaRPr lang="ru-RU" b="1" dirty="0">
              <a:solidFill>
                <a:srgbClr val="008000"/>
              </a:solidFill>
            </a:endParaRPr>
          </a:p>
        </p:txBody>
      </p:sp>
      <p:pic>
        <p:nvPicPr>
          <p:cNvPr id="2052" name="Picture 4" descr="Image result for Ð¼Ð°ÑÐ¸Ñ Ð½Ð°Ð¼ÐµÑÑÐ½Ð¸ÐºÐ¾Ð²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3104" y="2743200"/>
            <a:ext cx="2337386" cy="2968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8146" y="3807668"/>
            <a:ext cx="8265706" cy="13157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b="1" dirty="0" smtClean="0"/>
              <a:t>Уникальный материал: создан лучшими экспертами по информационной безопасности совместно с ведущим издательством учебной литературы</a:t>
            </a:r>
          </a:p>
        </p:txBody>
      </p:sp>
    </p:spTree>
    <p:extLst>
      <p:ext uri="{BB962C8B-B14F-4D97-AF65-F5344CB8AC3E}">
        <p14:creationId xmlns:p14="http://schemas.microsoft.com/office/powerpoint/2010/main" val="2031572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1981B3-A608-4A32-9CB5-61D432D78C46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ru-RU" dirty="0"/>
              <a:t>Веб серфинг</a:t>
            </a:r>
          </a:p>
        </p:txBody>
      </p:sp>
    </p:spTree>
    <p:extLst>
      <p:ext uri="{BB962C8B-B14F-4D97-AF65-F5344CB8AC3E}">
        <p14:creationId xmlns:p14="http://schemas.microsoft.com/office/powerpoint/2010/main" val="277099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Где гуляют дети в интернете?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62119" y="5932758"/>
            <a:ext cx="4580582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12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28610" y="3815283"/>
            <a:ext cx="2378282" cy="237828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2929" y="1041657"/>
            <a:ext cx="7316221" cy="4458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478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2B9912-CBE2-42DE-91A7-EC3635C3A8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 что они ищут?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EA7833F-E542-40B5-B569-7ED8488226F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E652B60-3086-4BD3-8E82-9D00790DFF71}" type="slidenum">
              <a:rPr lang="ru-RU" smtClean="0"/>
              <a:pPr/>
              <a:t>9</a:t>
            </a:fld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707745" y="6046085"/>
            <a:ext cx="4739326" cy="226654"/>
          </a:xfrm>
          <a:prstGeom prst="rect">
            <a:avLst/>
          </a:prstGeom>
          <a:noFill/>
        </p:spPr>
        <p:txBody>
          <a:bodyPr wrap="square" lIns="41584" tIns="20791" rIns="41584" bIns="20791" rtlCol="0">
            <a:spAutoFit/>
          </a:bodyPr>
          <a:lstStyle/>
          <a:p>
            <a:pPr marL="92075" indent="-87313"/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*Статистика облачного сервиса Kaspersky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Security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Network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Посещения различных </a:t>
            </a:r>
            <a:r>
              <a:rPr lang="ru-RU" sz="600" spc="-2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интернет-ресурсов</a:t>
            </a:r>
            <a:r>
              <a:rPr lang="ru-RU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при включенном «Родительском контроле» на ПК в России. Усредненный показатель за последние 6 месяцев.</a:t>
            </a:r>
            <a:r>
              <a:rPr lang="en-US" sz="600" spc="-2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endParaRPr lang="ru-RU" sz="600" spc="-2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071969"/>
              </p:ext>
            </p:extLst>
          </p:nvPr>
        </p:nvGraphicFramePr>
        <p:xfrm>
          <a:off x="691978" y="1304526"/>
          <a:ext cx="2383964" cy="449389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6230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216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переводчик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ютуб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вк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порно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яндекс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секс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>
                          <a:effectLst/>
                        </a:rPr>
                        <a:t>игры</a:t>
                      </a:r>
                      <a:endParaRPr lang="ru-RU" sz="2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Гдз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алиэкспресс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вконтакте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мультики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208665"/>
              </p:ext>
            </p:extLst>
          </p:nvPr>
        </p:nvGraphicFramePr>
        <p:xfrm>
          <a:off x="3568293" y="1759247"/>
          <a:ext cx="3642478" cy="300228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357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066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одноклассники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гугл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погода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картинки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учи </a:t>
                      </a:r>
                      <a:r>
                        <a:rPr lang="ru-RU" sz="2400" u="none" strike="noStrike" dirty="0" err="1">
                          <a:effectLst/>
                        </a:rPr>
                        <a:t>ру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скачать </a:t>
                      </a:r>
                      <a:r>
                        <a:rPr lang="ru-RU" sz="2400" u="none" strike="noStrike" dirty="0" err="1">
                          <a:effectLst/>
                        </a:rPr>
                        <a:t>майнкрафт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 err="1">
                          <a:effectLst/>
                        </a:rPr>
                        <a:t>инстаграм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ru-RU" sz="2400" u="none" strike="noStrike" dirty="0">
                          <a:effectLst/>
                        </a:rPr>
                        <a:t>калькулятор</a:t>
                      </a:r>
                      <a:endParaRPr lang="ru-RU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2634" y="1422626"/>
            <a:ext cx="3292926" cy="3292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19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Kaspersky">
      <a:dk1>
        <a:srgbClr val="000000"/>
      </a:dk1>
      <a:lt1>
        <a:sysClr val="window" lastClr="FFFFFF"/>
      </a:lt1>
      <a:dk2>
        <a:srgbClr val="006D5C"/>
      </a:dk2>
      <a:lt2>
        <a:srgbClr val="E6E6E6"/>
      </a:lt2>
      <a:accent1>
        <a:srgbClr val="006D5C"/>
      </a:accent1>
      <a:accent2>
        <a:srgbClr val="00A88E"/>
      </a:accent2>
      <a:accent3>
        <a:srgbClr val="71C9BC"/>
      </a:accent3>
      <a:accent4>
        <a:srgbClr val="333333"/>
      </a:accent4>
      <a:accent5>
        <a:srgbClr val="CCCCCC"/>
      </a:accent5>
      <a:accent6>
        <a:srgbClr val="ED2939"/>
      </a:accent6>
      <a:hlink>
        <a:srgbClr val="00A88E"/>
      </a:hlink>
      <a:folHlink>
        <a:srgbClr val="006D5C"/>
      </a:folHlink>
    </a:clrScheme>
    <a:fontScheme name="Kaspersky_Museo">
      <a:majorFont>
        <a:latin typeface="Museo Sans Cyrl 700"/>
        <a:ea typeface=""/>
        <a:cs typeface=""/>
      </a:majorFont>
      <a:minorFont>
        <a:latin typeface="Museo Sans Cyrl 3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4744</TotalTime>
  <Words>1561</Words>
  <Application>Microsoft Office PowerPoint</Application>
  <PresentationFormat>Широкоэкранный</PresentationFormat>
  <Paragraphs>212</Paragraphs>
  <Slides>30</Slides>
  <Notes>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5" baseType="lpstr">
      <vt:lpstr>Calibri</vt:lpstr>
      <vt:lpstr>Museo Sans Cyrl 700</vt:lpstr>
      <vt:lpstr>Arial</vt:lpstr>
      <vt:lpstr>Museo Sans Cyrl 300</vt:lpstr>
      <vt:lpstr>Office Theme</vt:lpstr>
      <vt:lpstr>Учителя, родители и дети в цифровом пространстве</vt:lpstr>
      <vt:lpstr>Презентация PowerPoint</vt:lpstr>
      <vt:lpstr>Вовлеченность в использование устройств</vt:lpstr>
      <vt:lpstr>Активность детей</vt:lpstr>
      <vt:lpstr>Контроль со стороны родителей (общая практика)</vt:lpstr>
      <vt:lpstr>Презентация PowerPoint</vt:lpstr>
      <vt:lpstr>Презентация PowerPoint</vt:lpstr>
      <vt:lpstr>Где гуляют дети в интернете?</vt:lpstr>
      <vt:lpstr>И что они ищут?</vt:lpstr>
      <vt:lpstr>Веб серфинг: задание из пособия</vt:lpstr>
      <vt:lpstr>Презентация PowerPoint</vt:lpstr>
      <vt:lpstr>Социальные сети</vt:lpstr>
      <vt:lpstr>Наивность детей и овершеринг</vt:lpstr>
      <vt:lpstr>Безопасное общение в сети, овершеринг</vt:lpstr>
      <vt:lpstr>Вписки</vt:lpstr>
      <vt:lpstr>Социальные сети: реакция родителей</vt:lpstr>
      <vt:lpstr>Социальные сети: задание из пособия</vt:lpstr>
      <vt:lpstr>Презентация PowerPoint</vt:lpstr>
      <vt:lpstr>Кибербуллинг</vt:lpstr>
      <vt:lpstr>Кибербуллинг</vt:lpstr>
      <vt:lpstr>Кибербуллиниг: задание из пособия</vt:lpstr>
      <vt:lpstr>Презентация PowerPoint</vt:lpstr>
      <vt:lpstr>Что можно сделать</vt:lpstr>
      <vt:lpstr>Что можно сделать технически?</vt:lpstr>
      <vt:lpstr>Что можно сделать технически?</vt:lpstr>
      <vt:lpstr>Что можно сделать технически?</vt:lpstr>
      <vt:lpstr>Что можно сделать технически?</vt:lpstr>
      <vt:lpstr>Информационная безопасность  или на расстоянии одного вируса. 7-9 классы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Igor Korshunov</dc:creator>
  <cp:lastModifiedBy>Беляева Юлия</cp:lastModifiedBy>
  <cp:revision>227</cp:revision>
  <dcterms:created xsi:type="dcterms:W3CDTF">2018-03-29T14:00:16Z</dcterms:created>
  <dcterms:modified xsi:type="dcterms:W3CDTF">2024-10-02T07:45:32Z</dcterms:modified>
</cp:coreProperties>
</file>